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7" r:id="rId8"/>
    <p:sldId id="268" r:id="rId9"/>
    <p:sldId id="269" r:id="rId10"/>
    <p:sldId id="270" r:id="rId11"/>
    <p:sldId id="271" r:id="rId12"/>
    <p:sldId id="272" r:id="rId13"/>
    <p:sldId id="273" r:id="rId14"/>
    <p:sldId id="274" r:id="rId15"/>
    <p:sldId id="275" r:id="rId16"/>
    <p:sldId id="276" r:id="rId17"/>
    <p:sldId id="277" r:id="rId18"/>
    <p:sldId id="279" r:id="rId19"/>
    <p:sldId id="280" r:id="rId20"/>
    <p:sldId id="278" r:id="rId21"/>
    <p:sldId id="263" r:id="rId22"/>
    <p:sldId id="264" r:id="rId23"/>
    <p:sldId id="266" r:id="rId24"/>
    <p:sldId id="265"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6" autoAdjust="0"/>
    <p:restoredTop sz="94643" autoAdjust="0"/>
  </p:normalViewPr>
  <p:slideViewPr>
    <p:cSldViewPr>
      <p:cViewPr varScale="1">
        <p:scale>
          <a:sx n="110" d="100"/>
          <a:sy n="110" d="100"/>
        </p:scale>
        <p:origin x="-1644" y="-84"/>
      </p:cViewPr>
      <p:guideLst>
        <p:guide orient="horz" pos="2160"/>
        <p:guide pos="2880"/>
      </p:guideLst>
    </p:cSldViewPr>
  </p:slideViewPr>
  <p:outlineViewPr>
    <p:cViewPr>
      <p:scale>
        <a:sx n="33" d="100"/>
        <a:sy n="33" d="100"/>
      </p:scale>
      <p:origin x="48" y="13650"/>
    </p:cViewPr>
  </p:outlineViewPr>
  <p:notesTextViewPr>
    <p:cViewPr>
      <p:scale>
        <a:sx n="100" d="100"/>
        <a:sy n="100" d="100"/>
      </p:scale>
      <p:origin x="0" y="0"/>
    </p:cViewPr>
  </p:notesTextViewPr>
  <p:sorterViewPr>
    <p:cViewPr>
      <p:scale>
        <a:sx n="66" d="100"/>
        <a:sy n="66" d="100"/>
      </p:scale>
      <p:origin x="0" y="97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E8FC918-2A80-4E98-AF9B-00141DDB3619}" type="datetimeFigureOut">
              <a:rPr lang="en-US"/>
              <a:pPr>
                <a:defRPr/>
              </a:pPr>
              <a:t>1/12/2010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39D3C75-B8FA-44CE-8F88-9C2021B5C33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38AD06-2C84-4763-9E35-652B3827B69A}" type="slidenum">
              <a:rPr lang="en-US"/>
              <a:pPr fontAlgn="base">
                <a:spcBef>
                  <a:spcPct val="0"/>
                </a:spcBef>
                <a:spcAft>
                  <a:spcPct val="0"/>
                </a:spcAft>
                <a:defRPr/>
              </a:pPr>
              <a:t>2</a:t>
            </a:fld>
            <a:endParaRPr lang="en-US"/>
          </a:p>
        </p:txBody>
      </p:sp>
      <p:sp>
        <p:nvSpPr>
          <p:cNvPr id="163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AD01F1-D136-4D35-9B29-F615FB3A1E8E}" type="slidenum">
              <a:rPr lang="en-US"/>
              <a:pPr fontAlgn="base">
                <a:spcBef>
                  <a:spcPct val="0"/>
                </a:spcBef>
                <a:spcAft>
                  <a:spcPct val="0"/>
                </a:spcAft>
                <a:defRPr/>
              </a:pPr>
              <a:t>3</a:t>
            </a:fld>
            <a:endParaRPr lang="en-US"/>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A12466-CACD-4DDD-AE8B-C74FB480DF37}" type="slidenum">
              <a:rPr lang="en-US"/>
              <a:pPr fontAlgn="base">
                <a:spcBef>
                  <a:spcPct val="0"/>
                </a:spcBef>
                <a:spcAft>
                  <a:spcPct val="0"/>
                </a:spcAft>
                <a:defRPr/>
              </a:pPr>
              <a:t>4</a:t>
            </a:fld>
            <a:endParaRPr lang="en-US"/>
          </a:p>
        </p:txBody>
      </p:sp>
      <p:sp>
        <p:nvSpPr>
          <p:cNvPr id="204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AAC996-7469-41E0-BF81-046FCD5AB992}" type="slidenum">
              <a:rPr lang="en-US"/>
              <a:pPr fontAlgn="base">
                <a:spcBef>
                  <a:spcPct val="0"/>
                </a:spcBef>
                <a:spcAft>
                  <a:spcPct val="0"/>
                </a:spcAft>
                <a:defRPr/>
              </a:pPr>
              <a:t>5</a:t>
            </a:fld>
            <a:endParaRPr lang="en-US"/>
          </a:p>
        </p:txBody>
      </p:sp>
      <p:sp>
        <p:nvSpPr>
          <p:cNvPr id="235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867919-88AD-42CB-A3C1-ED2324BC9252}" type="slidenum">
              <a:rPr lang="en-US"/>
              <a:pPr fontAlgn="base">
                <a:spcBef>
                  <a:spcPct val="0"/>
                </a:spcBef>
                <a:spcAft>
                  <a:spcPct val="0"/>
                </a:spcAft>
                <a:defRPr/>
              </a:pPr>
              <a:t>6</a:t>
            </a:fld>
            <a:endParaRPr lang="en-US"/>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B33AC0-F24F-4341-90C6-C9FABB1ACA67}" type="slidenum">
              <a:rPr lang="en-US"/>
              <a:pPr fontAlgn="base">
                <a:spcBef>
                  <a:spcPct val="0"/>
                </a:spcBef>
                <a:spcAft>
                  <a:spcPct val="0"/>
                </a:spcAft>
                <a:defRPr/>
              </a:pPr>
              <a:t>21</a:t>
            </a:fld>
            <a:endParaRPr lang="en-US"/>
          </a:p>
        </p:txBody>
      </p:sp>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103139-4074-4B96-81B2-817D8F020ACC}" type="slidenum">
              <a:rPr lang="en-US"/>
              <a:pPr fontAlgn="base">
                <a:spcBef>
                  <a:spcPct val="0"/>
                </a:spcBef>
                <a:spcAft>
                  <a:spcPct val="0"/>
                </a:spcAft>
                <a:defRPr/>
              </a:pPr>
              <a:t>22</a:t>
            </a:fld>
            <a:endParaRPr lang="en-US"/>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9A5C55-ACD4-462B-BA54-E1C473A780A2}" type="slidenum">
              <a:rPr lang="en-US"/>
              <a:pPr fontAlgn="base">
                <a:spcBef>
                  <a:spcPct val="0"/>
                </a:spcBef>
                <a:spcAft>
                  <a:spcPct val="0"/>
                </a:spcAft>
                <a:defRPr/>
              </a:pPr>
              <a:t>24</a:t>
            </a:fld>
            <a:endParaRPr lang="en-US"/>
          </a:p>
        </p:txBody>
      </p:sp>
      <p:sp>
        <p:nvSpPr>
          <p:cNvPr id="450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1D9994B-ADC7-47AA-A2ED-B1F266E88521}" type="datetimeFigureOut">
              <a:rPr lang="en-US"/>
              <a:pPr>
                <a:defRPr/>
              </a:pPr>
              <a:t>1/12/2010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EB6921-DB63-4A14-84C0-F6DA556DD54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F005B1-9C8E-4CBA-BB9B-335EE1019483}" type="datetimeFigureOut">
              <a:rPr lang="en-US"/>
              <a:pPr>
                <a:defRPr/>
              </a:pPr>
              <a:t>1/12/2010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AD7C52-ED4B-47EB-8C10-6D2B213BAEF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5F222A-E93E-4FDE-BD3C-335C308685B5}" type="datetimeFigureOut">
              <a:rPr lang="en-US"/>
              <a:pPr>
                <a:defRPr/>
              </a:pPr>
              <a:t>1/12/2010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C321BD-5319-4EAB-9ED4-F180E938C7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601BEE-4BDC-4246-B30E-F243140569FC}" type="datetimeFigureOut">
              <a:rPr lang="en-US"/>
              <a:pPr>
                <a:defRPr/>
              </a:pPr>
              <a:t>1/12/2010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BAD30F-9965-424B-91DA-388D58E82B1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04C244E-FA8B-403F-8086-6F22F3CB44AD}" type="datetimeFigureOut">
              <a:rPr lang="en-US"/>
              <a:pPr>
                <a:defRPr/>
              </a:pPr>
              <a:t>1/12/2010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9A7C4C-1BAC-4FC5-BCA3-26B804AC4F6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82259F8-F9D1-4806-ACCE-7E64AE28E021}" type="datetimeFigureOut">
              <a:rPr lang="en-US"/>
              <a:pPr>
                <a:defRPr/>
              </a:pPr>
              <a:t>1/12/2010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26F7E1-1313-4690-81DC-042114D5E1E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73EDDB7-D657-4B65-923B-F3B67B60B77C}" type="datetimeFigureOut">
              <a:rPr lang="en-US"/>
              <a:pPr>
                <a:defRPr/>
              </a:pPr>
              <a:t>1/12/2010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689AB37-9B07-44FC-BFBB-680E8A940B6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1946F8E-9412-4522-82D4-84660A5C5F73}" type="datetimeFigureOut">
              <a:rPr lang="en-US"/>
              <a:pPr>
                <a:defRPr/>
              </a:pPr>
              <a:t>1/12/2010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E32E33C-AE5A-4331-8F0D-7EBF1A6127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688939C-89CA-49D9-95EC-BAB23FEA38B6}" type="datetimeFigureOut">
              <a:rPr lang="en-US"/>
              <a:pPr>
                <a:defRPr/>
              </a:pPr>
              <a:t>1/12/2010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4ED048F-725D-402A-8023-CD5A7BDDDE1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8122A2B-1002-4E7A-9846-164312044BB7}" type="datetimeFigureOut">
              <a:rPr lang="en-US"/>
              <a:pPr>
                <a:defRPr/>
              </a:pPr>
              <a:t>1/12/2010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A45C8A-0CC6-4336-A789-27293CE97E8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C289C2-CBE0-4946-B24C-0216C864A76E}" type="datetimeFigureOut">
              <a:rPr lang="en-US"/>
              <a:pPr>
                <a:defRPr/>
              </a:pPr>
              <a:t>1/12/2010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80C0D8-735D-48EF-B643-4AA090A5BEE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53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53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89BE8D3-5069-4CE3-B14E-DD95986556B4}" type="datetimeFigureOut">
              <a:rPr lang="en-US"/>
              <a:pPr>
                <a:defRPr/>
              </a:pPr>
              <a:t>1/12/2010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04BABE7-41BD-4DBF-B489-B125FB556F3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pPr eaLnBrk="1" hangingPunct="1"/>
            <a:r>
              <a:rPr lang="en-US" sz="2400" smtClean="0">
                <a:latin typeface="Times New Roman" pitchFamily="18" charset="0"/>
                <a:cs typeface="Times New Roman" pitchFamily="18" charset="0"/>
              </a:rPr>
              <a:t>Foreign Policy as a Means Driven activity</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sz="2000" dirty="0" smtClean="0">
                <a:latin typeface="Times New Roman" pitchFamily="18" charset="0"/>
                <a:cs typeface="Times New Roman" pitchFamily="18" charset="0"/>
              </a:rPr>
              <a:t>And the Continuity of US Foreign Policy</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sz="2400" smtClean="0">
                <a:latin typeface="Times New Roman" pitchFamily="18" charset="0"/>
                <a:cs typeface="Times New Roman" pitchFamily="18" charset="0"/>
              </a:rPr>
              <a:t>The Traditional Unitary Rational Actor Approach</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sz="2000" dirty="0" smtClean="0">
                <a:latin typeface="Times New Roman" pitchFamily="18" charset="0"/>
                <a:cs typeface="Times New Roman" pitchFamily="18" charset="0"/>
              </a:rPr>
              <a:t>This approach is an outgrowth of the “realist” school of IR – where states are presumed to act strategically to survive in an anarchic world and to act to wisely (optimize) in a hyper competitive world – to act otherwise likely would lead to non survival – and so “smart” actors who take actions that optimize survival and growth stick around (are not conquered, or overthrown by coup or by insurgent group) and others imitate them</a:t>
            </a:r>
          </a:p>
          <a:p>
            <a:pPr eaLnBrk="1" fontAlgn="auto" hangingPunct="1">
              <a:spcAft>
                <a:spcPts val="0"/>
              </a:spcAft>
              <a:buFont typeface="Arial" pitchFamily="34" charset="0"/>
              <a:buChar char="•"/>
              <a:defRPr/>
            </a:pPr>
            <a:endParaRPr lang="en-US" sz="20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en-US" sz="2000" dirty="0" smtClean="0">
                <a:latin typeface="Times New Roman" pitchFamily="18" charset="0"/>
                <a:cs typeface="Times New Roman" pitchFamily="18" charset="0"/>
              </a:rPr>
              <a:t>As a result most nation states and actors acting on behalf of nation-states end up having similar goals, see the world and how it works in similar ways, and make choices is quite similar ways – making culture, psychology, and organizational structure nearly irrelevant</a:t>
            </a:r>
          </a:p>
          <a:p>
            <a:pPr eaLnBrk="1" fontAlgn="auto" hangingPunct="1">
              <a:spcAft>
                <a:spcPts val="0"/>
              </a:spcAft>
              <a:buFont typeface="Arial" pitchFamily="34" charset="0"/>
              <a:buChar char="•"/>
              <a:defRPr/>
            </a:pPr>
            <a:endParaRPr lang="en-US" sz="20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en-US" sz="2000" dirty="0" smtClean="0">
                <a:latin typeface="Times New Roman" pitchFamily="18" charset="0"/>
                <a:cs typeface="Times New Roman" pitchFamily="18" charset="0"/>
              </a:rPr>
              <a:t>In such a context a rather abstract rational choice (cost/benefit) approach is sensible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z="2400" smtClean="0">
                <a:latin typeface="Times New Roman" pitchFamily="18" charset="0"/>
                <a:cs typeface="Times New Roman" pitchFamily="18" charset="0"/>
              </a:rPr>
              <a:t>The Rational Choice Approach</a:t>
            </a:r>
          </a:p>
        </p:txBody>
      </p:sp>
      <p:sp>
        <p:nvSpPr>
          <p:cNvPr id="30722" name="Content Placeholder 2"/>
          <p:cNvSpPr>
            <a:spLocks noGrp="1"/>
          </p:cNvSpPr>
          <p:nvPr>
            <p:ph idx="1"/>
          </p:nvPr>
        </p:nvSpPr>
        <p:spPr/>
        <p:txBody>
          <a:bodyPr/>
          <a:lstStyle/>
          <a:p>
            <a:pPr eaLnBrk="1" hangingPunct="1"/>
            <a:r>
              <a:rPr lang="en-US" sz="2000" smtClean="0">
                <a:latin typeface="Times New Roman" pitchFamily="18" charset="0"/>
                <a:cs typeface="Times New Roman" pitchFamily="18" charset="0"/>
              </a:rPr>
              <a:t>Assumptions – behavior is purposive, goal directed, and consistent and decisions if not made by individuals are assumed to be made as-if by a “unitary” rational actor --- which is to say all actors involved in the decision are assumed to have the same set of preferences across goals and assess alternative courses of action in the same fashion and have one set of perceived courses of action</a:t>
            </a:r>
          </a:p>
          <a:p>
            <a:pPr eaLnBrk="1" hangingPunct="1"/>
            <a:endParaRPr lang="en-US" sz="2000" smtClean="0">
              <a:latin typeface="Times New Roman" pitchFamily="18" charset="0"/>
              <a:cs typeface="Times New Roman" pitchFamily="18" charset="0"/>
            </a:endParaRPr>
          </a:p>
          <a:p>
            <a:pPr eaLnBrk="1" hangingPunct="1"/>
            <a:r>
              <a:rPr lang="en-US" sz="2000" smtClean="0">
                <a:latin typeface="Times New Roman" pitchFamily="18" charset="0"/>
                <a:cs typeface="Times New Roman" pitchFamily="18" charset="0"/>
              </a:rPr>
              <a:t>The component parts  -- Goals and objectives, alternatives, consequences, and choice</a:t>
            </a:r>
          </a:p>
          <a:p>
            <a:pPr eaLnBrk="1" hangingPunct="1"/>
            <a:r>
              <a:rPr lang="en-US" sz="2000" smtClean="0">
                <a:latin typeface="Times New Roman" pitchFamily="18" charset="0"/>
                <a:cs typeface="Times New Roman" pitchFamily="18" charset="0"/>
              </a:rPr>
              <a:t>Goals – preferences over possible outcomes or consequences – win rather than lose a war, get a preferred trade deal in bargaining with another party, etc)</a:t>
            </a:r>
          </a:p>
          <a:p>
            <a:pPr eaLnBrk="1" hangingPunct="1"/>
            <a:r>
              <a:rPr lang="en-US" sz="2000" smtClean="0">
                <a:latin typeface="Times New Roman" pitchFamily="18" charset="0"/>
                <a:cs typeface="Times New Roman" pitchFamily="18" charset="0"/>
              </a:rPr>
              <a:t>Alternatives – courses of action (or policies) available to the actor to take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2400" smtClean="0">
                <a:latin typeface="Times New Roman" pitchFamily="18" charset="0"/>
                <a:cs typeface="Times New Roman" pitchFamily="18" charset="0"/>
              </a:rPr>
              <a:t>Continued</a:t>
            </a:r>
            <a:br>
              <a:rPr lang="en-US" sz="2400" smtClean="0">
                <a:latin typeface="Times New Roman" pitchFamily="18" charset="0"/>
                <a:cs typeface="Times New Roman" pitchFamily="18" charset="0"/>
              </a:rPr>
            </a:br>
            <a:endParaRPr lang="en-US" sz="2400" smtClean="0">
              <a:latin typeface="Times New Roman" pitchFamily="18" charset="0"/>
              <a:cs typeface="Times New Roman" pitchFamily="18" charset="0"/>
            </a:endParaRPr>
          </a:p>
        </p:txBody>
      </p:sp>
      <p:sp>
        <p:nvSpPr>
          <p:cNvPr id="31746" name="Content Placeholder 2"/>
          <p:cNvSpPr>
            <a:spLocks noGrp="1"/>
          </p:cNvSpPr>
          <p:nvPr>
            <p:ph idx="1"/>
          </p:nvPr>
        </p:nvSpPr>
        <p:spPr/>
        <p:txBody>
          <a:bodyPr/>
          <a:lstStyle/>
          <a:p>
            <a:pPr eaLnBrk="1" hangingPunct="1">
              <a:buFont typeface="Arial" charset="0"/>
              <a:buNone/>
            </a:pPr>
            <a:r>
              <a:rPr lang="en-US" smtClean="0"/>
              <a:t> </a:t>
            </a:r>
            <a:r>
              <a:rPr lang="en-US" sz="2000" smtClean="0">
                <a:latin typeface="Times New Roman" pitchFamily="18" charset="0"/>
                <a:cs typeface="Times New Roman" pitchFamily="18" charset="0"/>
              </a:rPr>
              <a:t>consequences – for each alternative – a set of possible outcomes can follow – that is different things can happen and with different probabilities</a:t>
            </a:r>
          </a:p>
          <a:p>
            <a:pPr eaLnBrk="1" hangingPunct="1">
              <a:buFont typeface="Arial" charset="0"/>
              <a:buNone/>
            </a:pPr>
            <a:endParaRPr lang="en-US" sz="2000" smtClean="0">
              <a:latin typeface="Times New Roman" pitchFamily="18" charset="0"/>
              <a:cs typeface="Times New Roman" pitchFamily="18" charset="0"/>
            </a:endParaRPr>
          </a:p>
          <a:p>
            <a:pPr eaLnBrk="1" hangingPunct="1">
              <a:buFont typeface="Arial" charset="0"/>
              <a:buNone/>
            </a:pPr>
            <a:r>
              <a:rPr lang="en-US" sz="1400" smtClean="0">
                <a:latin typeface="Times New Roman" pitchFamily="18" charset="0"/>
                <a:cs typeface="Times New Roman" pitchFamily="18" charset="0"/>
              </a:rPr>
              <a:t>Goals    G1                       A1                                       p11                                  O1</a:t>
            </a:r>
          </a:p>
          <a:p>
            <a:pPr eaLnBrk="1" hangingPunct="1">
              <a:buFont typeface="Arial" charset="0"/>
              <a:buNone/>
            </a:pPr>
            <a:r>
              <a:rPr lang="en-US" sz="1400" smtClean="0">
                <a:latin typeface="Times New Roman" pitchFamily="18" charset="0"/>
                <a:cs typeface="Times New Roman" pitchFamily="18" charset="0"/>
              </a:rPr>
              <a:t>                                                                                     P12</a:t>
            </a:r>
          </a:p>
          <a:p>
            <a:pPr eaLnBrk="1" hangingPunct="1">
              <a:buFont typeface="Arial" charset="0"/>
              <a:buNone/>
            </a:pPr>
            <a:r>
              <a:rPr lang="en-US" sz="1400" smtClean="0">
                <a:latin typeface="Times New Roman" pitchFamily="18" charset="0"/>
                <a:cs typeface="Times New Roman" pitchFamily="18" charset="0"/>
              </a:rPr>
              <a:t>                                                                                    P21</a:t>
            </a:r>
          </a:p>
          <a:p>
            <a:pPr eaLnBrk="1" hangingPunct="1">
              <a:buFont typeface="Arial" charset="0"/>
              <a:buNone/>
            </a:pPr>
            <a:r>
              <a:rPr lang="en-US" sz="1400" smtClean="0">
                <a:latin typeface="Times New Roman" pitchFamily="18" charset="0"/>
                <a:cs typeface="Times New Roman" pitchFamily="18" charset="0"/>
              </a:rPr>
              <a:t>              G2</a:t>
            </a:r>
            <a:r>
              <a:rPr lang="en-US" sz="2000" smtClean="0">
                <a:latin typeface="Times New Roman" pitchFamily="18" charset="0"/>
                <a:cs typeface="Times New Roman" pitchFamily="18" charset="0"/>
              </a:rPr>
              <a:t>                </a:t>
            </a:r>
            <a:r>
              <a:rPr lang="en-US" sz="1400" smtClean="0">
                <a:latin typeface="Times New Roman" pitchFamily="18" charset="0"/>
                <a:cs typeface="Times New Roman" pitchFamily="18" charset="0"/>
              </a:rPr>
              <a:t>A2                                      P22                                    O2</a:t>
            </a:r>
          </a:p>
          <a:p>
            <a:pPr eaLnBrk="1" hangingPunct="1">
              <a:buFont typeface="Arial" charset="0"/>
              <a:buNone/>
            </a:pPr>
            <a:r>
              <a:rPr lang="en-US" sz="2000" smtClean="0">
                <a:latin typeface="Times New Roman" pitchFamily="18" charset="0"/>
                <a:cs typeface="Times New Roman" pitchFamily="18" charset="0"/>
              </a:rPr>
              <a:t>                                                 </a:t>
            </a:r>
            <a:r>
              <a:rPr lang="en-US" sz="1400" smtClean="0">
                <a:latin typeface="Times New Roman" pitchFamily="18" charset="0"/>
                <a:cs typeface="Times New Roman" pitchFamily="18" charset="0"/>
              </a:rPr>
              <a:t>P31</a:t>
            </a:r>
            <a:r>
              <a:rPr lang="en-US" sz="2000" smtClean="0">
                <a:latin typeface="Times New Roman" pitchFamily="18" charset="0"/>
                <a:cs typeface="Times New Roman" pitchFamily="18" charset="0"/>
              </a:rPr>
              <a:t>      </a:t>
            </a:r>
            <a:r>
              <a:rPr lang="en-US" sz="1400" smtClean="0">
                <a:latin typeface="Times New Roman" pitchFamily="18" charset="0"/>
                <a:cs typeface="Times New Roman" pitchFamily="18" charset="0"/>
              </a:rPr>
              <a:t> P13        P32</a:t>
            </a:r>
          </a:p>
          <a:p>
            <a:pPr eaLnBrk="1" hangingPunct="1">
              <a:buFont typeface="Arial" charset="0"/>
              <a:buNone/>
            </a:pPr>
            <a:r>
              <a:rPr lang="en-US" sz="2000" smtClean="0">
                <a:latin typeface="Times New Roman" pitchFamily="18" charset="0"/>
                <a:cs typeface="Times New Roman" pitchFamily="18" charset="0"/>
              </a:rPr>
              <a:t>                                                             </a:t>
            </a:r>
            <a:r>
              <a:rPr lang="en-US" sz="1400" smtClean="0">
                <a:latin typeface="Times New Roman" pitchFamily="18" charset="0"/>
                <a:cs typeface="Times New Roman" pitchFamily="18" charset="0"/>
              </a:rPr>
              <a:t>P23                      </a:t>
            </a:r>
          </a:p>
          <a:p>
            <a:pPr eaLnBrk="1" hangingPunct="1">
              <a:buFont typeface="Arial" charset="0"/>
              <a:buNone/>
            </a:pPr>
            <a:r>
              <a:rPr lang="en-US" sz="2000" smtClean="0">
                <a:latin typeface="Times New Roman" pitchFamily="18" charset="0"/>
                <a:cs typeface="Times New Roman" pitchFamily="18" charset="0"/>
              </a:rPr>
              <a:t>         </a:t>
            </a:r>
            <a:r>
              <a:rPr lang="en-US" sz="1400" smtClean="0">
                <a:latin typeface="Times New Roman" pitchFamily="18" charset="0"/>
                <a:cs typeface="Times New Roman" pitchFamily="18" charset="0"/>
              </a:rPr>
              <a:t> G3                       A3                                         P33                                 O3</a:t>
            </a:r>
            <a:endParaRPr lang="en-US" sz="1400" smtClean="0"/>
          </a:p>
        </p:txBody>
      </p:sp>
      <p:cxnSp>
        <p:nvCxnSpPr>
          <p:cNvPr id="5" name="Straight Arrow Connector 4"/>
          <p:cNvCxnSpPr/>
          <p:nvPr/>
        </p:nvCxnSpPr>
        <p:spPr>
          <a:xfrm>
            <a:off x="2590800" y="30480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572000" y="3048000"/>
            <a:ext cx="1295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590800" y="3048000"/>
            <a:ext cx="16764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572000" y="4191000"/>
            <a:ext cx="1600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667000" y="38100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648200" y="3810000"/>
            <a:ext cx="1447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590800" y="3505200"/>
            <a:ext cx="1600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572000" y="3048000"/>
            <a:ext cx="1371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743200" y="49530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724400" y="4953000"/>
            <a:ext cx="1371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590800" y="3886200"/>
            <a:ext cx="1752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724400" y="4572000"/>
            <a:ext cx="1295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667000" y="3048000"/>
            <a:ext cx="1600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4572000" y="3276600"/>
            <a:ext cx="1447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2667000" y="4191000"/>
            <a:ext cx="22098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5257800" y="3886200"/>
            <a:ext cx="914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2667000" y="4114800"/>
            <a:ext cx="9144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3962400" y="3048000"/>
            <a:ext cx="20574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2400" smtClean="0">
                <a:latin typeface="Times New Roman" pitchFamily="18" charset="0"/>
                <a:cs typeface="Times New Roman" pitchFamily="18" charset="0"/>
              </a:rPr>
              <a:t>Continued</a:t>
            </a:r>
          </a:p>
        </p:txBody>
      </p:sp>
      <p:sp>
        <p:nvSpPr>
          <p:cNvPr id="32770" name="Content Placeholder 2"/>
          <p:cNvSpPr>
            <a:spLocks noGrp="1"/>
          </p:cNvSpPr>
          <p:nvPr>
            <p:ph idx="1"/>
          </p:nvPr>
        </p:nvSpPr>
        <p:spPr/>
        <p:txBody>
          <a:bodyPr/>
          <a:lstStyle/>
          <a:p>
            <a:pPr eaLnBrk="1" hangingPunct="1"/>
            <a:endParaRPr lang="en-US" sz="1800" smtClean="0">
              <a:latin typeface="Times New Roman" pitchFamily="18" charset="0"/>
              <a:cs typeface="Times New Roman" pitchFamily="18" charset="0"/>
            </a:endParaRPr>
          </a:p>
          <a:p>
            <a:pPr eaLnBrk="1" hangingPunct="1"/>
            <a:endParaRPr lang="en-US" sz="1800" smtClean="0">
              <a:latin typeface="Times New Roman" pitchFamily="18" charset="0"/>
              <a:cs typeface="Times New Roman" pitchFamily="18" charset="0"/>
            </a:endParaRPr>
          </a:p>
          <a:p>
            <a:pPr eaLnBrk="1" hangingPunct="1"/>
            <a:r>
              <a:rPr lang="en-US" sz="1800" b="1" smtClean="0">
                <a:latin typeface="Times New Roman" pitchFamily="18" charset="0"/>
                <a:cs typeface="Times New Roman" pitchFamily="18" charset="0"/>
              </a:rPr>
              <a:t>EV[A1] =  p11[VO1] +p12[VO2] +p13[VO3]</a:t>
            </a:r>
          </a:p>
          <a:p>
            <a:pPr eaLnBrk="1" hangingPunct="1"/>
            <a:endParaRPr lang="en-US" sz="1800" b="1" smtClean="0">
              <a:latin typeface="Times New Roman" pitchFamily="18" charset="0"/>
              <a:cs typeface="Times New Roman" pitchFamily="18" charset="0"/>
            </a:endParaRPr>
          </a:p>
          <a:p>
            <a:pPr eaLnBrk="1" hangingPunct="1"/>
            <a:r>
              <a:rPr lang="en-US" sz="1800" b="1" smtClean="0">
                <a:latin typeface="Times New Roman" pitchFamily="18" charset="0"/>
                <a:cs typeface="Times New Roman" pitchFamily="18" charset="0"/>
              </a:rPr>
              <a:t>EV[A2] = p21[VO1] +p22[VO2] +p23[VO3]</a:t>
            </a:r>
          </a:p>
          <a:p>
            <a:pPr eaLnBrk="1" hangingPunct="1"/>
            <a:endParaRPr lang="en-US" sz="1800" b="1" smtClean="0">
              <a:latin typeface="Times New Roman" pitchFamily="18" charset="0"/>
              <a:cs typeface="Times New Roman" pitchFamily="18" charset="0"/>
            </a:endParaRPr>
          </a:p>
          <a:p>
            <a:pPr eaLnBrk="1" hangingPunct="1"/>
            <a:r>
              <a:rPr lang="en-US" sz="1800" b="1" smtClean="0">
                <a:latin typeface="Times New Roman" pitchFamily="18" charset="0"/>
                <a:cs typeface="Times New Roman" pitchFamily="18" charset="0"/>
              </a:rPr>
              <a:t>EV[A3] = p31[VO1] +p32[VO2] +p33[VO3]</a:t>
            </a:r>
          </a:p>
          <a:p>
            <a:pPr eaLnBrk="1" hangingPunct="1"/>
            <a:endParaRPr lang="en-US" sz="1800" b="1" smtClean="0">
              <a:latin typeface="Times New Roman" pitchFamily="18" charset="0"/>
              <a:cs typeface="Times New Roman" pitchFamily="18" charset="0"/>
            </a:endParaRPr>
          </a:p>
          <a:p>
            <a:pPr eaLnBrk="1" hangingPunct="1"/>
            <a:r>
              <a:rPr lang="en-US" sz="1800" b="1" smtClean="0">
                <a:latin typeface="Times New Roman" pitchFamily="18" charset="0"/>
                <a:cs typeface="Times New Roman" pitchFamily="18" charset="0"/>
              </a:rPr>
              <a:t>The Alternative choice with the highest expected value (EV)  -- which depends on how the value of the various outcomes are ranked and/or scaled which in turn depends on a similar ranking and/or scaled difference across Goals 1,2 and 3 is chosen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algn="l" eaLnBrk="1" hangingPunct="1"/>
            <a:r>
              <a:rPr lang="en-US" sz="2000" smtClean="0">
                <a:latin typeface="Times New Roman" pitchFamily="18" charset="0"/>
                <a:cs typeface="Times New Roman" pitchFamily="18" charset="0"/>
              </a:rPr>
              <a:t>The Cuban Missile Crisis Example</a:t>
            </a:r>
          </a:p>
        </p:txBody>
      </p:sp>
      <p:sp>
        <p:nvSpPr>
          <p:cNvPr id="33794" name="Content Placeholder 2"/>
          <p:cNvSpPr>
            <a:spLocks noGrp="1"/>
          </p:cNvSpPr>
          <p:nvPr>
            <p:ph idx="1"/>
          </p:nvPr>
        </p:nvSpPr>
        <p:spPr/>
        <p:txBody>
          <a:bodyPr/>
          <a:lstStyle/>
          <a:p>
            <a:pPr eaLnBrk="1" hangingPunct="1"/>
            <a:endParaRPr lang="en-US" sz="1600" smtClean="0">
              <a:latin typeface="Times New Roman" pitchFamily="18" charset="0"/>
              <a:cs typeface="Times New Roman" pitchFamily="18" charset="0"/>
            </a:endParaRPr>
          </a:p>
          <a:p>
            <a:pPr eaLnBrk="1" hangingPunct="1"/>
            <a:r>
              <a:rPr lang="en-US" sz="1600" b="1" smtClean="0">
                <a:latin typeface="Times New Roman" pitchFamily="18" charset="0"/>
                <a:cs typeface="Times New Roman" pitchFamily="18" charset="0"/>
              </a:rPr>
              <a:t>Goals /Outcomes   O1 Avoid Nuclear war</a:t>
            </a:r>
          </a:p>
          <a:p>
            <a:pPr eaLnBrk="1" hangingPunct="1"/>
            <a:r>
              <a:rPr lang="en-US" sz="1600" b="1" smtClean="0">
                <a:latin typeface="Times New Roman" pitchFamily="18" charset="0"/>
                <a:cs typeface="Times New Roman" pitchFamily="18" charset="0"/>
              </a:rPr>
              <a:t>                              O2 Remove Missiles from Cuba</a:t>
            </a:r>
          </a:p>
          <a:p>
            <a:pPr eaLnBrk="1" hangingPunct="1"/>
            <a:r>
              <a:rPr lang="en-US" sz="1600" b="1" smtClean="0">
                <a:latin typeface="Times New Roman" pitchFamily="18" charset="0"/>
                <a:cs typeface="Times New Roman" pitchFamily="18" charset="0"/>
              </a:rPr>
              <a:t>                              O 3 Win Political battle with Soviet Union (look tough)</a:t>
            </a:r>
          </a:p>
          <a:p>
            <a:pPr eaLnBrk="1" hangingPunct="1"/>
            <a:endParaRPr lang="en-US" sz="1600" b="1" smtClean="0">
              <a:latin typeface="Times New Roman" pitchFamily="18" charset="0"/>
              <a:cs typeface="Times New Roman" pitchFamily="18" charset="0"/>
            </a:endParaRPr>
          </a:p>
          <a:p>
            <a:pPr eaLnBrk="1" hangingPunct="1"/>
            <a:r>
              <a:rPr lang="en-US" sz="1600" b="1" smtClean="0">
                <a:latin typeface="Times New Roman" pitchFamily="18" charset="0"/>
                <a:cs typeface="Times New Roman" pitchFamily="18" charset="0"/>
              </a:rPr>
              <a:t>Alternatives   A1  Do nothing</a:t>
            </a:r>
          </a:p>
          <a:p>
            <a:pPr eaLnBrk="1" hangingPunct="1"/>
            <a:r>
              <a:rPr lang="en-US" sz="1600" b="1" smtClean="0">
                <a:latin typeface="Times New Roman" pitchFamily="18" charset="0"/>
                <a:cs typeface="Times New Roman" pitchFamily="18" charset="0"/>
              </a:rPr>
              <a:t>                       A2  Negotiate</a:t>
            </a:r>
          </a:p>
          <a:p>
            <a:pPr eaLnBrk="1" hangingPunct="1"/>
            <a:r>
              <a:rPr lang="en-US" sz="1600" b="1" smtClean="0">
                <a:latin typeface="Times New Roman" pitchFamily="18" charset="0"/>
                <a:cs typeface="Times New Roman" pitchFamily="18" charset="0"/>
              </a:rPr>
              <a:t>                       A3  Blockade</a:t>
            </a:r>
          </a:p>
          <a:p>
            <a:pPr eaLnBrk="1" hangingPunct="1"/>
            <a:r>
              <a:rPr lang="en-US" sz="1600" b="1" smtClean="0">
                <a:latin typeface="Times New Roman" pitchFamily="18" charset="0"/>
                <a:cs typeface="Times New Roman" pitchFamily="18" charset="0"/>
              </a:rPr>
              <a:t>                       A4  Surgical Air strike</a:t>
            </a:r>
          </a:p>
          <a:p>
            <a:pPr eaLnBrk="1" hangingPunct="1"/>
            <a:r>
              <a:rPr lang="en-US" sz="1600" b="1" smtClean="0">
                <a:latin typeface="Times New Roman" pitchFamily="18" charset="0"/>
                <a:cs typeface="Times New Roman" pitchFamily="18" charset="0"/>
              </a:rPr>
              <a:t>                      A 5 Bomb and Invade</a:t>
            </a:r>
          </a:p>
          <a:p>
            <a:pPr eaLnBrk="1" hangingPunct="1"/>
            <a:endParaRPr lang="en-US" sz="1600" b="1" smtClean="0">
              <a:latin typeface="Times New Roman" pitchFamily="18" charset="0"/>
              <a:cs typeface="Times New Roman" pitchFamily="18" charset="0"/>
            </a:endParaRPr>
          </a:p>
          <a:p>
            <a:pPr eaLnBrk="1" hangingPunct="1"/>
            <a:r>
              <a:rPr lang="en-US" sz="1600" b="1" smtClean="0">
                <a:latin typeface="Times New Roman" pitchFamily="18" charset="0"/>
                <a:cs typeface="Times New Roman" pitchFamily="18" charset="0"/>
              </a:rPr>
              <a:t>Let’s suppose  that  the following preferences for outcomes holds</a:t>
            </a:r>
          </a:p>
          <a:p>
            <a:pPr eaLnBrk="1" hangingPunct="1"/>
            <a:endParaRPr lang="en-US" sz="1600" b="1" smtClean="0">
              <a:latin typeface="Times New Roman" pitchFamily="18" charset="0"/>
              <a:cs typeface="Times New Roman" pitchFamily="18" charset="0"/>
            </a:endParaRPr>
          </a:p>
          <a:p>
            <a:pPr eaLnBrk="1" hangingPunct="1"/>
            <a:r>
              <a:rPr lang="en-US" sz="1600" b="1" smtClean="0">
                <a:latin typeface="Times New Roman" pitchFamily="18" charset="0"/>
                <a:cs typeface="Times New Roman" pitchFamily="18" charset="0"/>
              </a:rPr>
              <a:t> O1  &gt;  O2 &gt;O3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algn="l" eaLnBrk="1" hangingPunct="1"/>
            <a:r>
              <a:rPr lang="en-US" sz="2000" smtClean="0">
                <a:latin typeface="Times New Roman" pitchFamily="18" charset="0"/>
                <a:cs typeface="Times New Roman" pitchFamily="18" charset="0"/>
              </a:rPr>
              <a:t>Continued</a:t>
            </a:r>
          </a:p>
        </p:txBody>
      </p:sp>
      <p:sp>
        <p:nvSpPr>
          <p:cNvPr id="34818" name="Content Placeholder 2"/>
          <p:cNvSpPr>
            <a:spLocks noGrp="1"/>
          </p:cNvSpPr>
          <p:nvPr>
            <p:ph idx="1"/>
          </p:nvPr>
        </p:nvSpPr>
        <p:spPr/>
        <p:txBody>
          <a:bodyPr/>
          <a:lstStyle/>
          <a:p>
            <a:pPr eaLnBrk="1" hangingPunct="1"/>
            <a:r>
              <a:rPr lang="en-US" sz="1800" b="1" smtClean="0">
                <a:latin typeface="Times New Roman" pitchFamily="18" charset="0"/>
                <a:cs typeface="Times New Roman" pitchFamily="18" charset="0"/>
              </a:rPr>
              <a:t>                        O1 Avoid war            O2 Remove M                O3 Win P   </a:t>
            </a:r>
          </a:p>
          <a:p>
            <a:pPr eaLnBrk="1" hangingPunct="1"/>
            <a:endParaRPr lang="en-US" sz="1800" b="1" smtClean="0">
              <a:latin typeface="Times New Roman" pitchFamily="18" charset="0"/>
              <a:cs typeface="Times New Roman" pitchFamily="18" charset="0"/>
            </a:endParaRPr>
          </a:p>
          <a:p>
            <a:pPr eaLnBrk="1" hangingPunct="1"/>
            <a:r>
              <a:rPr lang="en-US" sz="1800" b="1" smtClean="0">
                <a:latin typeface="Times New Roman" pitchFamily="18" charset="0"/>
                <a:cs typeface="Times New Roman" pitchFamily="18" charset="0"/>
              </a:rPr>
              <a:t>A1  (DN)                 HP                             LP                                  LP</a:t>
            </a:r>
          </a:p>
          <a:p>
            <a:pPr eaLnBrk="1" hangingPunct="1"/>
            <a:endParaRPr lang="en-US" sz="1800" b="1" smtClean="0">
              <a:latin typeface="Times New Roman" pitchFamily="18" charset="0"/>
              <a:cs typeface="Times New Roman" pitchFamily="18" charset="0"/>
            </a:endParaRPr>
          </a:p>
          <a:p>
            <a:pPr eaLnBrk="1" hangingPunct="1"/>
            <a:r>
              <a:rPr lang="en-US" sz="1800" b="1" smtClean="0">
                <a:latin typeface="Times New Roman" pitchFamily="18" charset="0"/>
                <a:cs typeface="Times New Roman" pitchFamily="18" charset="0"/>
              </a:rPr>
              <a:t>A2    (NE )               HP                            HP                                  LP              **</a:t>
            </a:r>
          </a:p>
          <a:p>
            <a:pPr eaLnBrk="1" hangingPunct="1"/>
            <a:endParaRPr lang="en-US" sz="1800" b="1" smtClean="0">
              <a:latin typeface="Times New Roman" pitchFamily="18" charset="0"/>
              <a:cs typeface="Times New Roman" pitchFamily="18" charset="0"/>
            </a:endParaRPr>
          </a:p>
          <a:p>
            <a:pPr eaLnBrk="1" hangingPunct="1"/>
            <a:r>
              <a:rPr lang="en-US" sz="1800" b="1" smtClean="0">
                <a:latin typeface="Times New Roman" pitchFamily="18" charset="0"/>
                <a:cs typeface="Times New Roman" pitchFamily="18" charset="0"/>
              </a:rPr>
              <a:t>A3    (B)                   MP                            MP                                  MP</a:t>
            </a:r>
          </a:p>
          <a:p>
            <a:pPr eaLnBrk="1" hangingPunct="1"/>
            <a:endParaRPr lang="en-US" sz="1800" b="1" smtClean="0">
              <a:latin typeface="Times New Roman" pitchFamily="18" charset="0"/>
              <a:cs typeface="Times New Roman" pitchFamily="18" charset="0"/>
            </a:endParaRPr>
          </a:p>
          <a:p>
            <a:pPr eaLnBrk="1" hangingPunct="1"/>
            <a:r>
              <a:rPr lang="en-US" sz="1800" b="1" smtClean="0">
                <a:latin typeface="Times New Roman" pitchFamily="18" charset="0"/>
                <a:cs typeface="Times New Roman" pitchFamily="18" charset="0"/>
              </a:rPr>
              <a:t>A4    (SA)                 LP                             HP                                  HP</a:t>
            </a:r>
          </a:p>
          <a:p>
            <a:pPr eaLnBrk="1" hangingPunct="1"/>
            <a:endParaRPr lang="en-US" sz="1800" b="1" smtClean="0">
              <a:latin typeface="Times New Roman" pitchFamily="18" charset="0"/>
              <a:cs typeface="Times New Roman" pitchFamily="18" charset="0"/>
            </a:endParaRPr>
          </a:p>
          <a:p>
            <a:pPr eaLnBrk="1" hangingPunct="1"/>
            <a:r>
              <a:rPr lang="en-US" sz="1800" b="1" smtClean="0">
                <a:latin typeface="Times New Roman" pitchFamily="18" charset="0"/>
                <a:cs typeface="Times New Roman" pitchFamily="18" charset="0"/>
              </a:rPr>
              <a:t>A5     (I)                    LP                             HP                                   HP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algn="l" eaLnBrk="1" hangingPunct="1"/>
            <a:r>
              <a:rPr lang="en-US" sz="2000" smtClean="0">
                <a:latin typeface="Times New Roman" pitchFamily="18" charset="0"/>
                <a:cs typeface="Times New Roman" pitchFamily="18" charset="0"/>
              </a:rPr>
              <a:t>continued</a:t>
            </a:r>
          </a:p>
        </p:txBody>
      </p:sp>
      <p:sp>
        <p:nvSpPr>
          <p:cNvPr id="35842" name="Content Placeholder 2"/>
          <p:cNvSpPr>
            <a:spLocks noGrp="1"/>
          </p:cNvSpPr>
          <p:nvPr>
            <p:ph idx="1"/>
          </p:nvPr>
        </p:nvSpPr>
        <p:spPr/>
        <p:txBody>
          <a:bodyPr/>
          <a:lstStyle/>
          <a:p>
            <a:pPr eaLnBrk="1" hangingPunct="1"/>
            <a:r>
              <a:rPr lang="en-US" sz="2000" b="1" smtClean="0">
                <a:latin typeface="Times New Roman" pitchFamily="18" charset="0"/>
                <a:cs typeface="Times New Roman" pitchFamily="18" charset="0"/>
              </a:rPr>
              <a:t>So  A2 should have been chosen – But we know that A3 was the actual first choice so we made one of two mistakes in our analysis</a:t>
            </a:r>
          </a:p>
          <a:p>
            <a:pPr eaLnBrk="1" hangingPunct="1"/>
            <a:endParaRPr lang="en-US" sz="2000" b="1" smtClean="0">
              <a:latin typeface="Times New Roman" pitchFamily="18" charset="0"/>
              <a:cs typeface="Times New Roman" pitchFamily="18" charset="0"/>
            </a:endParaRPr>
          </a:p>
          <a:p>
            <a:pPr eaLnBrk="1" hangingPunct="1"/>
            <a:r>
              <a:rPr lang="en-US" sz="2000" b="1" smtClean="0">
                <a:latin typeface="Times New Roman" pitchFamily="18" charset="0"/>
                <a:cs typeface="Times New Roman" pitchFamily="18" charset="0"/>
              </a:rPr>
              <a:t>1    we ranked the preference across outcomes incorrectly  -- maybe O3 is more important than 02 OR 01 is valued far far more than 02 or 03</a:t>
            </a:r>
          </a:p>
          <a:p>
            <a:pPr eaLnBrk="1" hangingPunct="1"/>
            <a:endParaRPr lang="en-US" sz="2000" b="1" smtClean="0">
              <a:latin typeface="Times New Roman" pitchFamily="18" charset="0"/>
              <a:cs typeface="Times New Roman" pitchFamily="18" charset="0"/>
            </a:endParaRPr>
          </a:p>
          <a:p>
            <a:pPr eaLnBrk="1" hangingPunct="1"/>
            <a:r>
              <a:rPr lang="en-US" sz="2000" b="1" smtClean="0">
                <a:latin typeface="Times New Roman" pitchFamily="18" charset="0"/>
                <a:cs typeface="Times New Roman" pitchFamily="18" charset="0"/>
              </a:rPr>
              <a:t>2   we misrepresented the policymakers understanding of the probabilities of various outcomes given the alternatives chosen – </a:t>
            </a:r>
          </a:p>
          <a:p>
            <a:pPr eaLnBrk="1" hangingPunct="1"/>
            <a:endParaRPr lang="en-US" sz="2000" b="1" smtClean="0">
              <a:latin typeface="Times New Roman" pitchFamily="18" charset="0"/>
              <a:cs typeface="Times New Roman" pitchFamily="18" charset="0"/>
            </a:endParaRPr>
          </a:p>
          <a:p>
            <a:pPr eaLnBrk="1" hangingPunct="1"/>
            <a:endParaRPr lang="en-US" sz="20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algn="l" eaLnBrk="1" hangingPunct="1"/>
            <a:r>
              <a:rPr lang="en-US" sz="2000" smtClean="0">
                <a:latin typeface="Times New Roman" pitchFamily="18" charset="0"/>
                <a:cs typeface="Times New Roman" pitchFamily="18" charset="0"/>
              </a:rPr>
              <a:t>Cuban Missile Crisis from a means based perspective</a:t>
            </a:r>
          </a:p>
        </p:txBody>
      </p:sp>
      <p:sp>
        <p:nvSpPr>
          <p:cNvPr id="36866" name="Content Placeholder 2"/>
          <p:cNvSpPr>
            <a:spLocks noGrp="1"/>
          </p:cNvSpPr>
          <p:nvPr>
            <p:ph idx="1"/>
          </p:nvPr>
        </p:nvSpPr>
        <p:spPr/>
        <p:txBody>
          <a:bodyPr/>
          <a:lstStyle/>
          <a:p>
            <a:pPr eaLnBrk="1" hangingPunct="1">
              <a:lnSpc>
                <a:spcPct val="90000"/>
              </a:lnSpc>
            </a:pPr>
            <a:r>
              <a:rPr lang="en-US" sz="1800" b="1" smtClean="0">
                <a:latin typeface="Times New Roman" pitchFamily="18" charset="0"/>
                <a:cs typeface="Times New Roman" pitchFamily="18" charset="0"/>
              </a:rPr>
              <a:t>Policy was in place with regard to Cuba  -- covert efforts to assassinate Castro and to destabilize the regime</a:t>
            </a:r>
          </a:p>
          <a:p>
            <a:pPr eaLnBrk="1" hangingPunct="1">
              <a:lnSpc>
                <a:spcPct val="90000"/>
              </a:lnSpc>
            </a:pPr>
            <a:r>
              <a:rPr lang="en-US" sz="1800" b="1" smtClean="0">
                <a:latin typeface="Times New Roman" pitchFamily="18" charset="0"/>
                <a:cs typeface="Times New Roman" pitchFamily="18" charset="0"/>
              </a:rPr>
              <a:t>Also policy decision was “taken” but not implemented to dismantle and remove antiquated and dangerous US missiles in Turkey</a:t>
            </a:r>
          </a:p>
          <a:p>
            <a:pPr eaLnBrk="1" hangingPunct="1">
              <a:lnSpc>
                <a:spcPct val="90000"/>
              </a:lnSpc>
            </a:pPr>
            <a:r>
              <a:rPr lang="en-US" sz="1800" b="1" smtClean="0">
                <a:latin typeface="Times New Roman" pitchFamily="18" charset="0"/>
                <a:cs typeface="Times New Roman" pitchFamily="18" charset="0"/>
              </a:rPr>
              <a:t>Then Soviet Missiles discovered in Cuba – by “routine” air force surveillance</a:t>
            </a:r>
          </a:p>
          <a:p>
            <a:pPr eaLnBrk="1" hangingPunct="1">
              <a:lnSpc>
                <a:spcPct val="90000"/>
              </a:lnSpc>
              <a:buFont typeface="Arial" charset="0"/>
              <a:buNone/>
            </a:pPr>
            <a:endParaRPr lang="en-US" sz="1800" b="1" smtClean="0">
              <a:latin typeface="Times New Roman" pitchFamily="18" charset="0"/>
              <a:cs typeface="Times New Roman" pitchFamily="18" charset="0"/>
            </a:endParaRPr>
          </a:p>
          <a:p>
            <a:pPr eaLnBrk="1" hangingPunct="1">
              <a:lnSpc>
                <a:spcPct val="90000"/>
              </a:lnSpc>
              <a:buFont typeface="Arial" charset="0"/>
              <a:buNone/>
            </a:pPr>
            <a:r>
              <a:rPr lang="en-US" sz="1800" b="1" smtClean="0">
                <a:latin typeface="Times New Roman" pitchFamily="18" charset="0"/>
                <a:cs typeface="Times New Roman" pitchFamily="18" charset="0"/>
              </a:rPr>
              <a:t>Policy cobbled together around means at hand as hardly agreement among policymakers about goals – all wanted to avoid a war and also to remove the soviet missiles but disagreed about much else</a:t>
            </a:r>
          </a:p>
          <a:p>
            <a:pPr eaLnBrk="1" hangingPunct="1">
              <a:lnSpc>
                <a:spcPct val="90000"/>
              </a:lnSpc>
              <a:buFont typeface="Arial" charset="0"/>
              <a:buNone/>
            </a:pPr>
            <a:endParaRPr lang="en-US" sz="1800" b="1" smtClean="0">
              <a:latin typeface="Times New Roman" pitchFamily="18" charset="0"/>
              <a:cs typeface="Times New Roman" pitchFamily="18" charset="0"/>
            </a:endParaRPr>
          </a:p>
          <a:p>
            <a:pPr eaLnBrk="1" hangingPunct="1">
              <a:lnSpc>
                <a:spcPct val="90000"/>
              </a:lnSpc>
              <a:buFont typeface="Arial" charset="0"/>
              <a:buNone/>
            </a:pPr>
            <a:r>
              <a:rPr lang="en-US" sz="1800" b="1" smtClean="0">
                <a:latin typeface="Times New Roman" pitchFamily="18" charset="0"/>
                <a:cs typeface="Times New Roman" pitchFamily="18" charset="0"/>
              </a:rPr>
              <a:t>“surgical” air strikes  -- derived from on the shelf plan to invade Cuba</a:t>
            </a:r>
          </a:p>
          <a:p>
            <a:pPr eaLnBrk="1" hangingPunct="1">
              <a:lnSpc>
                <a:spcPct val="90000"/>
              </a:lnSpc>
              <a:buFont typeface="Arial" charset="0"/>
              <a:buNone/>
            </a:pPr>
            <a:r>
              <a:rPr lang="en-US" sz="1800" b="1" smtClean="0">
                <a:latin typeface="Times New Roman" pitchFamily="18" charset="0"/>
                <a:cs typeface="Times New Roman" pitchFamily="18" charset="0"/>
              </a:rPr>
              <a:t>Plan to invade Cuba dusted off and put ramped up</a:t>
            </a:r>
          </a:p>
          <a:p>
            <a:pPr eaLnBrk="1" hangingPunct="1">
              <a:lnSpc>
                <a:spcPct val="90000"/>
              </a:lnSpc>
              <a:buFont typeface="Arial" charset="0"/>
              <a:buNone/>
            </a:pPr>
            <a:r>
              <a:rPr lang="en-US" sz="1800" b="1" smtClean="0">
                <a:latin typeface="Times New Roman" pitchFamily="18" charset="0"/>
                <a:cs typeface="Times New Roman" pitchFamily="18" charset="0"/>
              </a:rPr>
              <a:t>Blockade or quarantine provided as a means to address aspects of the problem by the Navy</a:t>
            </a:r>
          </a:p>
          <a:p>
            <a:pPr eaLnBrk="1" hangingPunct="1">
              <a:lnSpc>
                <a:spcPct val="90000"/>
              </a:lnSpc>
              <a:buFont typeface="Arial" charset="0"/>
              <a:buNone/>
            </a:pPr>
            <a:r>
              <a:rPr lang="en-US" sz="1800" b="1" smtClean="0">
                <a:latin typeface="Times New Roman" pitchFamily="18" charset="0"/>
                <a:cs typeface="Times New Roman" pitchFamily="18" charset="0"/>
              </a:rPr>
              <a:t>Secret diplomacy with Soviets re possible and then actual secret missile trade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latin typeface="Times New Roman" pitchFamily="18" charset="0"/>
              </a:rPr>
              <a:t>Stated and some unstated US goals in Afghanistan</a:t>
            </a:r>
            <a:endParaRPr lang="en-US" sz="2400" dirty="0"/>
          </a:p>
        </p:txBody>
      </p:sp>
      <p:sp>
        <p:nvSpPr>
          <p:cNvPr id="3" name="Content Placeholder 2"/>
          <p:cNvSpPr>
            <a:spLocks noGrp="1"/>
          </p:cNvSpPr>
          <p:nvPr>
            <p:ph idx="1"/>
          </p:nvPr>
        </p:nvSpPr>
        <p:spPr/>
        <p:txBody>
          <a:bodyPr/>
          <a:lstStyle/>
          <a:p>
            <a:pPr eaLnBrk="1" hangingPunct="1"/>
            <a:r>
              <a:rPr lang="en-US" sz="2000" dirty="0" smtClean="0">
                <a:latin typeface="Times New Roman" pitchFamily="18" charset="0"/>
              </a:rPr>
              <a:t>Deny Haven to Al Qaeda to rebuilt terrorist threat</a:t>
            </a:r>
          </a:p>
          <a:p>
            <a:pPr eaLnBrk="1" hangingPunct="1"/>
            <a:r>
              <a:rPr lang="en-US" sz="2000" dirty="0" smtClean="0">
                <a:latin typeface="Times New Roman" pitchFamily="18" charset="0"/>
              </a:rPr>
              <a:t>Spread democracy</a:t>
            </a:r>
          </a:p>
          <a:p>
            <a:pPr eaLnBrk="1" hangingPunct="1"/>
            <a:r>
              <a:rPr lang="en-US" sz="2000" dirty="0" smtClean="0">
                <a:latin typeface="Times New Roman" pitchFamily="18" charset="0"/>
              </a:rPr>
              <a:t>Support stability for crucial US client Pakistan</a:t>
            </a:r>
          </a:p>
          <a:p>
            <a:pPr eaLnBrk="1" hangingPunct="1"/>
            <a:r>
              <a:rPr lang="en-US" sz="2000" dirty="0" smtClean="0">
                <a:latin typeface="Times New Roman" pitchFamily="18" charset="0"/>
              </a:rPr>
              <a:t>Support woman’s rights</a:t>
            </a:r>
          </a:p>
          <a:p>
            <a:pPr eaLnBrk="1" hangingPunct="1"/>
            <a:r>
              <a:rPr lang="en-US" sz="2000" dirty="0" smtClean="0">
                <a:latin typeface="Times New Roman" pitchFamily="18" charset="0"/>
              </a:rPr>
              <a:t>Protect US credibility</a:t>
            </a:r>
          </a:p>
          <a:p>
            <a:pPr eaLnBrk="1" hangingPunct="1"/>
            <a:r>
              <a:rPr lang="en-US" sz="2000" dirty="0" smtClean="0">
                <a:latin typeface="Times New Roman" pitchFamily="18" charset="0"/>
              </a:rPr>
              <a:t>Maintain US influence in Central Asia</a:t>
            </a:r>
          </a:p>
          <a:p>
            <a:pPr eaLnBrk="1" hangingPunct="1"/>
            <a:r>
              <a:rPr lang="en-US" sz="2000" dirty="0" smtClean="0">
                <a:latin typeface="Times New Roman" pitchFamily="18" charset="0"/>
              </a:rPr>
              <a:t>Continue access to Central Asia Pipeline</a:t>
            </a:r>
          </a:p>
          <a:p>
            <a:pPr eaLnBrk="1" hangingPunct="1"/>
            <a:r>
              <a:rPr lang="en-US" sz="2000" dirty="0" smtClean="0">
                <a:latin typeface="Times New Roman" pitchFamily="18" charset="0"/>
              </a:rPr>
              <a:t>Protect Presidency for midterm and 2012 elections</a:t>
            </a:r>
          </a:p>
          <a:p>
            <a:pPr eaLnBrk="1" hangingPunct="1"/>
            <a:r>
              <a:rPr lang="en-US" sz="2000" dirty="0" smtClean="0">
                <a:latin typeface="Times New Roman" pitchFamily="18" charset="0"/>
              </a:rPr>
              <a:t>Build stable Afghan state</a:t>
            </a:r>
          </a:p>
          <a:p>
            <a:pPr eaLnBrk="1" hangingPunct="1"/>
            <a:r>
              <a:rPr lang="en-US" sz="2000" dirty="0" smtClean="0">
                <a:latin typeface="Times New Roman" pitchFamily="18" charset="0"/>
              </a:rPr>
              <a:t>Control and reduce drug trade</a:t>
            </a:r>
          </a:p>
          <a:p>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latin typeface="Times New Roman" pitchFamily="18" charset="0"/>
              </a:rPr>
              <a:t>Why is some form of military escalation the only policy option?</a:t>
            </a:r>
            <a:br>
              <a:rPr lang="en-US" sz="2000" dirty="0" smtClean="0">
                <a:latin typeface="Times New Roman" pitchFamily="18" charset="0"/>
              </a:rPr>
            </a:br>
            <a:r>
              <a:rPr lang="en-US" sz="2000" dirty="0" smtClean="0">
                <a:latin typeface="Times New Roman" pitchFamily="18" charset="0"/>
              </a:rPr>
              <a:t/>
            </a:r>
            <a:br>
              <a:rPr lang="en-US" sz="2000" dirty="0" smtClean="0">
                <a:latin typeface="Times New Roman" pitchFamily="18" charset="0"/>
              </a:rPr>
            </a:br>
            <a:r>
              <a:rPr lang="en-US" sz="2000" dirty="0" smtClean="0">
                <a:latin typeface="Times New Roman" pitchFamily="18" charset="0"/>
              </a:rPr>
              <a:t>Why is not “losing” the only acceptable mission (or short term goal)?</a:t>
            </a:r>
            <a:endParaRPr lang="en-US" sz="2000" dirty="0"/>
          </a:p>
        </p:txBody>
      </p:sp>
      <p:sp>
        <p:nvSpPr>
          <p:cNvPr id="3" name="Content Placeholder 2"/>
          <p:cNvSpPr>
            <a:spLocks noGrp="1"/>
          </p:cNvSpPr>
          <p:nvPr>
            <p:ph idx="1"/>
          </p:nvPr>
        </p:nvSpPr>
        <p:spPr/>
        <p:txBody>
          <a:bodyPr/>
          <a:lstStyle/>
          <a:p>
            <a:pPr eaLnBrk="1" hangingPunct="1">
              <a:lnSpc>
                <a:spcPct val="90000"/>
              </a:lnSpc>
              <a:buFont typeface="Wingdings" pitchFamily="2" charset="2"/>
              <a:buNone/>
            </a:pPr>
            <a:r>
              <a:rPr lang="en-US" sz="2000" dirty="0" smtClean="0">
                <a:latin typeface="Times New Roman" pitchFamily="18" charset="0"/>
              </a:rPr>
              <a:t>Options  20,000 more US troops</a:t>
            </a:r>
          </a:p>
          <a:p>
            <a:pPr eaLnBrk="1" hangingPunct="1">
              <a:lnSpc>
                <a:spcPct val="90000"/>
              </a:lnSpc>
              <a:buFont typeface="Wingdings" pitchFamily="2" charset="2"/>
              <a:buNone/>
            </a:pPr>
            <a:r>
              <a:rPr lang="en-US" sz="2000" dirty="0" smtClean="0">
                <a:latin typeface="Times New Roman" pitchFamily="18" charset="0"/>
              </a:rPr>
              <a:t>               30,000 more US troops</a:t>
            </a:r>
          </a:p>
          <a:p>
            <a:pPr eaLnBrk="1" hangingPunct="1">
              <a:lnSpc>
                <a:spcPct val="90000"/>
              </a:lnSpc>
              <a:buFont typeface="Wingdings" pitchFamily="2" charset="2"/>
              <a:buNone/>
            </a:pPr>
            <a:r>
              <a:rPr lang="en-US" sz="2000" dirty="0" smtClean="0">
                <a:latin typeface="Times New Roman" pitchFamily="18" charset="0"/>
              </a:rPr>
              <a:t>               40,000 more US troops </a:t>
            </a:r>
          </a:p>
          <a:p>
            <a:pPr eaLnBrk="1" hangingPunct="1">
              <a:lnSpc>
                <a:spcPct val="90000"/>
              </a:lnSpc>
              <a:buFont typeface="Wingdings" pitchFamily="2" charset="2"/>
              <a:buNone/>
            </a:pPr>
            <a:endParaRPr lang="en-US" sz="2000" dirty="0" smtClean="0">
              <a:latin typeface="Times New Roman" pitchFamily="18" charset="0"/>
            </a:endParaRPr>
          </a:p>
          <a:p>
            <a:pPr eaLnBrk="1" hangingPunct="1">
              <a:lnSpc>
                <a:spcPct val="90000"/>
              </a:lnSpc>
              <a:buFont typeface="Wingdings" pitchFamily="2" charset="2"/>
              <a:buNone/>
            </a:pPr>
            <a:r>
              <a:rPr lang="en-US" sz="2000" dirty="0" smtClean="0">
                <a:latin typeface="Times New Roman" pitchFamily="18" charset="0"/>
              </a:rPr>
              <a:t>Current policy in place  the mission -- build Afghan government and counterinsurgency</a:t>
            </a:r>
          </a:p>
          <a:p>
            <a:pPr eaLnBrk="1" hangingPunct="1">
              <a:lnSpc>
                <a:spcPct val="90000"/>
              </a:lnSpc>
              <a:buFont typeface="Wingdings" pitchFamily="2" charset="2"/>
              <a:buNone/>
            </a:pPr>
            <a:endParaRPr lang="en-US" sz="2000" dirty="0" smtClean="0">
              <a:latin typeface="Times New Roman" pitchFamily="18" charset="0"/>
            </a:endParaRPr>
          </a:p>
          <a:p>
            <a:pPr eaLnBrk="1" hangingPunct="1">
              <a:lnSpc>
                <a:spcPct val="90000"/>
              </a:lnSpc>
              <a:buFont typeface="Wingdings" pitchFamily="2" charset="2"/>
              <a:buNone/>
            </a:pPr>
            <a:r>
              <a:rPr lang="en-US" sz="2000" dirty="0" smtClean="0">
                <a:latin typeface="Times New Roman" pitchFamily="18" charset="0"/>
              </a:rPr>
              <a:t>Problem – policy is failing </a:t>
            </a:r>
          </a:p>
          <a:p>
            <a:pPr eaLnBrk="1" hangingPunct="1">
              <a:lnSpc>
                <a:spcPct val="90000"/>
              </a:lnSpc>
              <a:buFont typeface="Wingdings" pitchFamily="2" charset="2"/>
              <a:buNone/>
            </a:pPr>
            <a:endParaRPr lang="en-US" sz="2000" dirty="0" smtClean="0">
              <a:latin typeface="Times New Roman" pitchFamily="18" charset="0"/>
            </a:endParaRPr>
          </a:p>
          <a:p>
            <a:pPr eaLnBrk="1" hangingPunct="1">
              <a:lnSpc>
                <a:spcPct val="90000"/>
              </a:lnSpc>
              <a:buFont typeface="Wingdings" pitchFamily="2" charset="2"/>
              <a:buNone/>
            </a:pPr>
            <a:r>
              <a:rPr lang="en-US" sz="2000" dirty="0" smtClean="0">
                <a:latin typeface="Times New Roman" pitchFamily="18" charset="0"/>
              </a:rPr>
              <a:t>Why failing?  Growing strength of the Taliban, Afghan troops and police not up to the task --- not enough US and NATO troops to blunt the growing insurgency so</a:t>
            </a:r>
          </a:p>
          <a:p>
            <a:pPr eaLnBrk="1" hangingPunct="1">
              <a:lnSpc>
                <a:spcPct val="90000"/>
              </a:lnSpc>
              <a:buFont typeface="Wingdings" pitchFamily="2" charset="2"/>
              <a:buNone/>
            </a:pPr>
            <a:endParaRPr lang="en-US" sz="2000" dirty="0" smtClean="0">
              <a:latin typeface="Times New Roman" pitchFamily="18" charset="0"/>
            </a:endParaRPr>
          </a:p>
          <a:p>
            <a:pPr eaLnBrk="1" hangingPunct="1">
              <a:lnSpc>
                <a:spcPct val="90000"/>
              </a:lnSpc>
              <a:buFont typeface="Wingdings" pitchFamily="2" charset="2"/>
              <a:buNone/>
            </a:pPr>
            <a:r>
              <a:rPr lang="en-US" sz="2000" dirty="0" smtClean="0">
                <a:latin typeface="Times New Roman" pitchFamily="18" charset="0"/>
              </a:rPr>
              <a:t>More US troops  -- this will prevent a disaster but it will not achieve success –</a:t>
            </a:r>
          </a:p>
          <a:p>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sz="2400" smtClean="0">
                <a:latin typeface="Times New Roman" pitchFamily="18" charset="0"/>
              </a:rPr>
              <a:t>Our Approach is not Traditional</a:t>
            </a:r>
          </a:p>
        </p:txBody>
      </p:sp>
      <p:sp>
        <p:nvSpPr>
          <p:cNvPr id="15362" name="Rectangle 3"/>
          <p:cNvSpPr>
            <a:spLocks noGrp="1" noChangeArrowheads="1"/>
          </p:cNvSpPr>
          <p:nvPr>
            <p:ph type="body" idx="1"/>
          </p:nvPr>
        </p:nvSpPr>
        <p:spPr/>
        <p:txBody>
          <a:bodyPr/>
          <a:lstStyle/>
          <a:p>
            <a:pPr eaLnBrk="1" hangingPunct="1"/>
            <a:r>
              <a:rPr lang="en-US" sz="2000" smtClean="0">
                <a:latin typeface="Times New Roman" pitchFamily="18" charset="0"/>
              </a:rPr>
              <a:t>We argue that US foreign policy is marked by </a:t>
            </a:r>
            <a:r>
              <a:rPr lang="en-US" sz="2000" b="1" smtClean="0">
                <a:latin typeface="Times New Roman" pitchFamily="18" charset="0"/>
              </a:rPr>
              <a:t>continuity</a:t>
            </a:r>
            <a:r>
              <a:rPr lang="en-US" sz="2000" smtClean="0">
                <a:latin typeface="Times New Roman" pitchFamily="18" charset="0"/>
              </a:rPr>
              <a:t> rather than discontinuity – cycling between active and non active (isolationist) periods</a:t>
            </a:r>
          </a:p>
          <a:p>
            <a:pPr eaLnBrk="1" hangingPunct="1"/>
            <a:endParaRPr lang="en-US" sz="2000" smtClean="0">
              <a:latin typeface="Times New Roman" pitchFamily="18" charset="0"/>
            </a:endParaRPr>
          </a:p>
          <a:p>
            <a:pPr eaLnBrk="1" hangingPunct="1"/>
            <a:r>
              <a:rPr lang="en-US" sz="2000" smtClean="0">
                <a:latin typeface="Times New Roman" pitchFamily="18" charset="0"/>
              </a:rPr>
              <a:t>We argue that policy is </a:t>
            </a:r>
            <a:r>
              <a:rPr lang="en-US" sz="2000" b="1" smtClean="0">
                <a:latin typeface="Times New Roman" pitchFamily="18" charset="0"/>
              </a:rPr>
              <a:t>means </a:t>
            </a:r>
            <a:r>
              <a:rPr lang="en-US" sz="2000" smtClean="0">
                <a:latin typeface="Times New Roman" pitchFamily="18" charset="0"/>
              </a:rPr>
              <a:t>driven rather than goal driven – its not really a product of striving to achieve democracy, economic growth and access, stability, that drives US policy – though we acknowledge these goals exist</a:t>
            </a:r>
          </a:p>
          <a:p>
            <a:pPr eaLnBrk="1" hangingPunct="1"/>
            <a:endParaRPr lang="en-US" sz="2000" smtClean="0">
              <a:latin typeface="Times New Roman" pitchFamily="18" charset="0"/>
            </a:endParaRPr>
          </a:p>
          <a:p>
            <a:pPr eaLnBrk="1" hangingPunct="1"/>
            <a:r>
              <a:rPr lang="en-US" sz="2000" smtClean="0">
                <a:latin typeface="Times New Roman" pitchFamily="18" charset="0"/>
              </a:rPr>
              <a:t>We argue that the US is not a benign Hegemonic superpower, nor a traditional imperial empire- Rather over time the US has established what we call an </a:t>
            </a:r>
            <a:r>
              <a:rPr lang="en-US" sz="2000" b="1" smtClean="0">
                <a:latin typeface="Times New Roman" pitchFamily="18" charset="0"/>
              </a:rPr>
              <a:t>informal empire of client states</a:t>
            </a:r>
          </a:p>
          <a:p>
            <a:pPr eaLnBrk="1" hangingPunct="1"/>
            <a:endParaRPr lang="en-US" sz="2000" smtClean="0">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z="2000" b="1" smtClean="0">
                <a:latin typeface="Times New Roman" pitchFamily="18" charset="0"/>
              </a:rPr>
              <a:t>Micro Continuity – the recurring use of particular policy instruments in a given context, year-in, year-out</a:t>
            </a:r>
            <a:r>
              <a:rPr lang="en-US" sz="2000" smtClean="0">
                <a:latin typeface="Times New Roman" pitchFamily="18" charset="0"/>
              </a:rPr>
              <a:t>;</a:t>
            </a:r>
            <a:r>
              <a:rPr lang="en-US" sz="2000" b="1" smtClean="0">
                <a:latin typeface="Times New Roman" pitchFamily="18" charset="0"/>
              </a:rPr>
              <a:t> Routine Maintenance of Clients (Ch.4)</a:t>
            </a:r>
            <a:endParaRPr lang="en-US" sz="2000" smtClean="0"/>
          </a:p>
        </p:txBody>
      </p:sp>
      <p:sp>
        <p:nvSpPr>
          <p:cNvPr id="37890" name="Content Placeholder 2"/>
          <p:cNvSpPr>
            <a:spLocks noGrp="1"/>
          </p:cNvSpPr>
          <p:nvPr>
            <p:ph idx="1"/>
          </p:nvPr>
        </p:nvSpPr>
        <p:spPr/>
        <p:txBody>
          <a:bodyPr/>
          <a:lstStyle/>
          <a:p>
            <a:pPr eaLnBrk="1" hangingPunct="1">
              <a:buFont typeface="Arial" charset="0"/>
              <a:buNone/>
            </a:pPr>
            <a:r>
              <a:rPr lang="en-US" sz="1800" b="1" smtClean="0">
                <a:latin typeface="Times New Roman" pitchFamily="18" charset="0"/>
              </a:rPr>
              <a:t>An Example: Routine Economic Instruments</a:t>
            </a:r>
          </a:p>
          <a:p>
            <a:pPr eaLnBrk="1" hangingPunct="1">
              <a:buFont typeface="Arial" charset="0"/>
              <a:buNone/>
            </a:pPr>
            <a:r>
              <a:rPr lang="en-US" sz="1800" b="1" smtClean="0">
                <a:latin typeface="Times New Roman" pitchFamily="18" charset="0"/>
              </a:rPr>
              <a:t>The only policy instrument of this type up through the early 1930s was the employment of U.S. experts to run parts or all of a country’s financial bureaucracy. </a:t>
            </a:r>
          </a:p>
          <a:p>
            <a:pPr eaLnBrk="1" hangingPunct="1">
              <a:buFont typeface="Arial" charset="0"/>
              <a:buNone/>
            </a:pPr>
            <a:r>
              <a:rPr lang="en-US" sz="1800" b="1" smtClean="0">
                <a:latin typeface="Times New Roman" pitchFamily="18" charset="0"/>
              </a:rPr>
              <a:t>The first real means of providing ongoing financial resources came about in the early days of the New Deal, with the creation of the Export-Import Bank (Ex-Im) </a:t>
            </a:r>
          </a:p>
          <a:p>
            <a:pPr eaLnBrk="1" hangingPunct="1">
              <a:buFont typeface="Arial" charset="0"/>
              <a:buNone/>
            </a:pPr>
            <a:r>
              <a:rPr lang="en-US" sz="1800" b="1" smtClean="0">
                <a:latin typeface="Times New Roman" pitchFamily="18" charset="0"/>
              </a:rPr>
              <a:t>After WW II  World Bank, IMF  -- later a number of regional development banks</a:t>
            </a:r>
          </a:p>
          <a:p>
            <a:pPr eaLnBrk="1" hangingPunct="1">
              <a:buFont typeface="Arial" charset="0"/>
              <a:buNone/>
            </a:pPr>
            <a:r>
              <a:rPr lang="en-US" sz="1800" b="1" smtClean="0">
                <a:latin typeface="Times New Roman" pitchFamily="18" charset="0"/>
              </a:rPr>
              <a:t>were created</a:t>
            </a:r>
          </a:p>
          <a:p>
            <a:pPr eaLnBrk="1" hangingPunct="1">
              <a:buFont typeface="Arial" charset="0"/>
              <a:buNone/>
            </a:pPr>
            <a:r>
              <a:rPr lang="en-US" sz="1800" b="1" smtClean="0">
                <a:latin typeface="Times New Roman" pitchFamily="18" charset="0"/>
              </a:rPr>
              <a:t>Foreign assistance  -- Marshall Plan late 1940s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sz="2000" b="1" smtClean="0">
                <a:latin typeface="Times New Roman" pitchFamily="18" charset="0"/>
              </a:rPr>
              <a:t>Micro Continuity – Routine Maintenance of Clients - continued</a:t>
            </a:r>
          </a:p>
        </p:txBody>
      </p:sp>
      <p:sp>
        <p:nvSpPr>
          <p:cNvPr id="38914" name="Rectangle 3"/>
          <p:cNvSpPr>
            <a:spLocks noGrp="1" noChangeArrowheads="1"/>
          </p:cNvSpPr>
          <p:nvPr>
            <p:ph type="body" idx="1"/>
          </p:nvPr>
        </p:nvSpPr>
        <p:spPr/>
        <p:txBody>
          <a:bodyPr/>
          <a:lstStyle/>
          <a:p>
            <a:pPr eaLnBrk="1" hangingPunct="1">
              <a:lnSpc>
                <a:spcPct val="90000"/>
              </a:lnSpc>
            </a:pPr>
            <a:r>
              <a:rPr lang="en-US" sz="1800" b="1" dirty="0" smtClean="0">
                <a:latin typeface="Times New Roman" pitchFamily="18" charset="0"/>
              </a:rPr>
              <a:t>Mutual Security Act of 1951. This opened up the possibility of providing economic aid and technical assistance (the provision of equipment and advice) to any country in the world, provided that the president certify that this would “strengthen the security of the United States”</a:t>
            </a:r>
          </a:p>
          <a:p>
            <a:pPr eaLnBrk="1" hangingPunct="1">
              <a:lnSpc>
                <a:spcPct val="90000"/>
              </a:lnSpc>
            </a:pPr>
            <a:endParaRPr lang="en-US" sz="1800" b="1" dirty="0" smtClean="0">
              <a:latin typeface="Times New Roman" pitchFamily="18" charset="0"/>
            </a:endParaRPr>
          </a:p>
          <a:p>
            <a:pPr eaLnBrk="1" hangingPunct="1">
              <a:lnSpc>
                <a:spcPct val="90000"/>
              </a:lnSpc>
            </a:pPr>
            <a:r>
              <a:rPr lang="en-US" sz="1800" b="1" dirty="0" smtClean="0">
                <a:latin typeface="Times New Roman" pitchFamily="18" charset="0"/>
              </a:rPr>
              <a:t>Foreign Assistance Act of 1961. mandated the creation of a new organization for economic development assistance, the Agency for International Development (AID) which set up machinery for providing annual economic assistance “on a basis of long-range continuity” to countries anywhere, irrespective of the nature of those countries’ military ties with the U.S</a:t>
            </a:r>
            <a:r>
              <a:rPr lang="en-US" sz="2000" b="1" dirty="0" smtClean="0">
                <a:latin typeface="Times New Roman" pitchFamily="18" charset="0"/>
              </a:rPr>
              <a:t>.</a:t>
            </a:r>
            <a:r>
              <a:rPr lang="en-US" sz="2800" b="1" dirty="0" smtClean="0"/>
              <a:t> </a:t>
            </a:r>
          </a:p>
          <a:p>
            <a:pPr eaLnBrk="1" hangingPunct="1">
              <a:lnSpc>
                <a:spcPct val="90000"/>
              </a:lnSpc>
              <a:buFont typeface="Wingdings" pitchFamily="2" charset="2"/>
              <a:buNone/>
            </a:pPr>
            <a:endParaRPr lang="en-US" sz="1800" b="1" dirty="0" smtClean="0">
              <a:latin typeface="Times New Roman" pitchFamily="18" charset="0"/>
            </a:endParaRPr>
          </a:p>
          <a:p>
            <a:pPr eaLnBrk="1" hangingPunct="1">
              <a:lnSpc>
                <a:spcPct val="90000"/>
              </a:lnSpc>
              <a:buFont typeface="Wingdings" pitchFamily="2" charset="2"/>
              <a:buNone/>
            </a:pPr>
            <a:r>
              <a:rPr lang="en-US" sz="1800" b="1" dirty="0" smtClean="0">
                <a:latin typeface="Times New Roman" pitchFamily="18" charset="0"/>
              </a:rPr>
              <a:t>So today there are an array of instruments to provide bilateral and multilateral aid and resource flows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sz="2000" b="1" smtClean="0">
                <a:latin typeface="Times New Roman" pitchFamily="18" charset="0"/>
              </a:rPr>
              <a:t>Meso-continuity</a:t>
            </a:r>
            <a:br>
              <a:rPr lang="en-US" sz="2000" b="1" smtClean="0">
                <a:latin typeface="Times New Roman" pitchFamily="18" charset="0"/>
              </a:rPr>
            </a:br>
            <a:endParaRPr lang="en-US" sz="2000" b="1" smtClean="0">
              <a:latin typeface="Times New Roman" pitchFamily="18" charset="0"/>
            </a:endParaRPr>
          </a:p>
        </p:txBody>
      </p:sp>
      <p:sp>
        <p:nvSpPr>
          <p:cNvPr id="40962" name="Rectangle 3"/>
          <p:cNvSpPr>
            <a:spLocks noGrp="1" noChangeArrowheads="1"/>
          </p:cNvSpPr>
          <p:nvPr>
            <p:ph type="body" idx="1"/>
          </p:nvPr>
        </p:nvSpPr>
        <p:spPr/>
        <p:txBody>
          <a:bodyPr/>
          <a:lstStyle/>
          <a:p>
            <a:pPr marL="609600" indent="-609600" eaLnBrk="1" hangingPunct="1">
              <a:buFont typeface="Wingdings" pitchFamily="2" charset="2"/>
              <a:buNone/>
            </a:pPr>
            <a:r>
              <a:rPr lang="en-US" sz="1800" b="1" dirty="0" smtClean="0">
                <a:latin typeface="Times New Roman" pitchFamily="18" charset="0"/>
              </a:rPr>
              <a:t>The issue of </a:t>
            </a:r>
            <a:r>
              <a:rPr lang="en-US" sz="1800" b="1" dirty="0" err="1" smtClean="0">
                <a:latin typeface="Times New Roman" pitchFamily="18" charset="0"/>
              </a:rPr>
              <a:t>meso</a:t>
            </a:r>
            <a:r>
              <a:rPr lang="en-US" sz="1800" b="1" dirty="0" smtClean="0">
                <a:latin typeface="Times New Roman" pitchFamily="18" charset="0"/>
              </a:rPr>
              <a:t>-continuity is the recurring deployment of particular policy instruments in contexts where they had not previously, or at least for a long time, been used. </a:t>
            </a:r>
          </a:p>
          <a:p>
            <a:pPr marL="609600" indent="-609600" eaLnBrk="1" hangingPunct="1">
              <a:buFont typeface="Wingdings" pitchFamily="2" charset="2"/>
              <a:buNone/>
            </a:pPr>
            <a:endParaRPr lang="en-US" sz="1800" b="1" dirty="0" smtClean="0">
              <a:latin typeface="Times New Roman" pitchFamily="18" charset="0"/>
            </a:endParaRPr>
          </a:p>
          <a:p>
            <a:pPr marL="609600" indent="-609600" eaLnBrk="1" hangingPunct="1">
              <a:buFont typeface="Wingdings" pitchFamily="2" charset="2"/>
              <a:buNone/>
            </a:pPr>
            <a:r>
              <a:rPr lang="en-US" sz="1800" b="1" dirty="0" smtClean="0">
                <a:latin typeface="Times New Roman" pitchFamily="18" charset="0"/>
              </a:rPr>
              <a:t>Certain kinds of threats to regimes are always responded to by the U.S. deploying specific kinds of policy instruments and that certain kinds of situations involving enemy states evoke analogous responses from the U.S. This predictable connection between the type of situation in other countries and the type of U.S. response in fact holds for over a century</a:t>
            </a:r>
            <a:r>
              <a:rPr lang="en-US" sz="1800" dirty="0" smtClean="0">
                <a:latin typeface="Times New Roman" pitchFamily="18" charset="0"/>
              </a:rPr>
              <a:t> </a:t>
            </a:r>
          </a:p>
          <a:p>
            <a:pPr marL="609600" indent="-609600" eaLnBrk="1" hangingPunct="1">
              <a:buFont typeface="Wingdings" pitchFamily="2" charset="2"/>
              <a:buNone/>
            </a:pPr>
            <a:endParaRPr lang="en-US" sz="1800" dirty="0" smtClean="0">
              <a:latin typeface="Times New Roman" pitchFamily="18" charset="0"/>
            </a:endParaRPr>
          </a:p>
          <a:p>
            <a:pPr marL="609600" indent="-609600" eaLnBrk="1" hangingPunct="1">
              <a:buFont typeface="Wingdings" pitchFamily="2" charset="2"/>
              <a:buNone/>
            </a:pPr>
            <a:r>
              <a:rPr lang="en-US" sz="1800" b="1" dirty="0" smtClean="0">
                <a:latin typeface="Times New Roman" pitchFamily="18" charset="0"/>
              </a:rPr>
              <a:t>Intervention involves any policy in which an activity by a regime, essential to its survival, is taken over by an outside actor  Recurring deployment of policy instruments to solve problems and accomplish missions is taken up in Chapters 5 and 6 --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sz="2400" b="1" smtClean="0">
                <a:latin typeface="Times New Roman" pitchFamily="18" charset="0"/>
                <a:cs typeface="Times New Roman" pitchFamily="18" charset="0"/>
              </a:rPr>
              <a:t>Macro-Continuity</a:t>
            </a:r>
          </a:p>
        </p:txBody>
      </p:sp>
      <p:sp>
        <p:nvSpPr>
          <p:cNvPr id="43010" name="Content Placeholder 2"/>
          <p:cNvSpPr>
            <a:spLocks noGrp="1"/>
          </p:cNvSpPr>
          <p:nvPr>
            <p:ph idx="1"/>
          </p:nvPr>
        </p:nvSpPr>
        <p:spPr/>
        <p:txBody>
          <a:bodyPr/>
          <a:lstStyle/>
          <a:p>
            <a:pPr eaLnBrk="1" hangingPunct="1">
              <a:buFont typeface="Arial" charset="0"/>
              <a:buNone/>
            </a:pPr>
            <a:r>
              <a:rPr lang="en-US" sz="2000" b="1" dirty="0" smtClean="0">
                <a:latin typeface="Times New Roman" pitchFamily="18" charset="0"/>
                <a:cs typeface="Times New Roman" pitchFamily="18" charset="0"/>
              </a:rPr>
              <a:t>Macro-continuity is the recurring resort to particular policy instruments in very</a:t>
            </a:r>
          </a:p>
          <a:p>
            <a:pPr eaLnBrk="1" hangingPunct="1">
              <a:buFont typeface="Arial" charset="0"/>
              <a:buNone/>
            </a:pPr>
            <a:r>
              <a:rPr lang="en-US" sz="2000" b="1" dirty="0" smtClean="0">
                <a:latin typeface="Times New Roman" pitchFamily="18" charset="0"/>
                <a:cs typeface="Times New Roman" pitchFamily="18" charset="0"/>
              </a:rPr>
              <a:t>different historical settings</a:t>
            </a:r>
          </a:p>
          <a:p>
            <a:pPr eaLnBrk="1" hangingPunct="1">
              <a:buFont typeface="Arial" charset="0"/>
              <a:buNone/>
            </a:pPr>
            <a:endParaRPr lang="en-US" sz="2000" b="1" dirty="0" smtClean="0">
              <a:latin typeface="Times New Roman" pitchFamily="18" charset="0"/>
              <a:cs typeface="Times New Roman" pitchFamily="18" charset="0"/>
            </a:endParaRPr>
          </a:p>
          <a:p>
            <a:pPr eaLnBrk="1" hangingPunct="1">
              <a:buFont typeface="Arial" charset="0"/>
              <a:buNone/>
            </a:pPr>
            <a:r>
              <a:rPr lang="en-US" sz="2000" b="1" dirty="0" smtClean="0">
                <a:latin typeface="Times New Roman" pitchFamily="18" charset="0"/>
                <a:cs typeface="Times New Roman" pitchFamily="18" charset="0"/>
              </a:rPr>
              <a:t>The same policy instruments that started to be employed in the post Spanish American war period, we also employed at two critical junctures – the post World War II era (to many more states across the globe), and post Cold War/Post 9/11era (to new clients and against new enemies)  -- across supposedly critical junctures (or so-called new eras)  Chapter 7</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4"/>
          <p:cNvSpPr>
            <a:spLocks noGrp="1" noChangeArrowheads="1"/>
          </p:cNvSpPr>
          <p:nvPr>
            <p:ph type="title"/>
          </p:nvPr>
        </p:nvSpPr>
        <p:spPr/>
        <p:txBody>
          <a:bodyPr/>
          <a:lstStyle/>
          <a:p>
            <a:pPr eaLnBrk="1" hangingPunct="1"/>
            <a:r>
              <a:rPr lang="en-US" sz="2000" b="1" smtClean="0">
                <a:latin typeface="Times New Roman" pitchFamily="18" charset="0"/>
              </a:rPr>
              <a:t>Other Structural Continuity explanations</a:t>
            </a:r>
          </a:p>
        </p:txBody>
      </p:sp>
      <p:sp>
        <p:nvSpPr>
          <p:cNvPr id="44034" name="Rectangle 5"/>
          <p:cNvSpPr>
            <a:spLocks noGrp="1" noChangeArrowheads="1"/>
          </p:cNvSpPr>
          <p:nvPr>
            <p:ph type="body" idx="1"/>
          </p:nvPr>
        </p:nvSpPr>
        <p:spPr/>
        <p:txBody>
          <a:bodyPr/>
          <a:lstStyle/>
          <a:p>
            <a:pPr eaLnBrk="1" hangingPunct="1">
              <a:buFont typeface="Arial" charset="0"/>
              <a:buNone/>
            </a:pPr>
            <a:r>
              <a:rPr lang="en-US" sz="1800" b="1" smtClean="0">
                <a:latin typeface="Times New Roman" pitchFamily="18" charset="0"/>
              </a:rPr>
              <a:t>Unchanging Long term goals </a:t>
            </a:r>
            <a:r>
              <a:rPr lang="en-US" sz="1800" smtClean="0">
                <a:latin typeface="Times New Roman" pitchFamily="18" charset="0"/>
              </a:rPr>
              <a:t>– democracy, open markets, stability</a:t>
            </a:r>
          </a:p>
          <a:p>
            <a:pPr eaLnBrk="1" hangingPunct="1">
              <a:buFont typeface="Arial" charset="0"/>
              <a:buNone/>
            </a:pPr>
            <a:endParaRPr lang="en-US" sz="1800" b="1" smtClean="0">
              <a:latin typeface="Times New Roman" pitchFamily="18" charset="0"/>
            </a:endParaRPr>
          </a:p>
          <a:p>
            <a:pPr eaLnBrk="1" hangingPunct="1">
              <a:buFont typeface="Arial" charset="0"/>
              <a:buNone/>
            </a:pPr>
            <a:r>
              <a:rPr lang="en-US" sz="1800" b="1" smtClean="0">
                <a:latin typeface="Times New Roman" pitchFamily="18" charset="0"/>
              </a:rPr>
              <a:t>Political culture  - </a:t>
            </a:r>
            <a:r>
              <a:rPr lang="en-US" sz="1800" smtClean="0">
                <a:latin typeface="Times New Roman" pitchFamily="18" charset="0"/>
              </a:rPr>
              <a:t>exceptionalism, moral mission as political leader</a:t>
            </a:r>
          </a:p>
          <a:p>
            <a:pPr eaLnBrk="1" hangingPunct="1">
              <a:buFont typeface="Arial" charset="0"/>
              <a:buNone/>
            </a:pPr>
            <a:endParaRPr lang="en-US" sz="1800" smtClean="0">
              <a:latin typeface="Times New Roman" pitchFamily="18" charset="0"/>
            </a:endParaRPr>
          </a:p>
          <a:p>
            <a:pPr eaLnBrk="1" hangingPunct="1">
              <a:buFont typeface="Arial" charset="0"/>
              <a:buNone/>
            </a:pPr>
            <a:r>
              <a:rPr lang="en-US" sz="1800" b="1" smtClean="0">
                <a:latin typeface="Times New Roman" pitchFamily="18" charset="0"/>
              </a:rPr>
              <a:t>Imperial expansion --  </a:t>
            </a:r>
            <a:r>
              <a:rPr lang="en-US" sz="1800" smtClean="0">
                <a:latin typeface="Times New Roman" pitchFamily="18" charset="0"/>
              </a:rPr>
              <a:t>shear growth in power</a:t>
            </a:r>
          </a:p>
          <a:p>
            <a:pPr eaLnBrk="1" hangingPunct="1"/>
            <a:endParaRPr lang="en-US" sz="1800" b="1" smtClean="0">
              <a:latin typeface="Times New Roman" pitchFamily="18" charset="0"/>
            </a:endParaRPr>
          </a:p>
          <a:p>
            <a:pPr eaLnBrk="1" hangingPunct="1">
              <a:buFont typeface="Arial" charset="0"/>
              <a:buNone/>
            </a:pPr>
            <a:r>
              <a:rPr lang="en-US" sz="1800" b="1" smtClean="0">
                <a:latin typeface="Times New Roman" pitchFamily="18" charset="0"/>
              </a:rPr>
              <a:t>All Structural  Explanations– main problems are ones of precedence and translation</a:t>
            </a:r>
          </a:p>
          <a:p>
            <a:pPr eaLnBrk="1" hangingPunct="1">
              <a:buFont typeface="Arial" charset="0"/>
              <a:buNone/>
            </a:pPr>
            <a:endParaRPr lang="en-US" sz="1800" b="1" smtClean="0">
              <a:latin typeface="Times New Roman" pitchFamily="18" charset="0"/>
            </a:endParaRPr>
          </a:p>
          <a:p>
            <a:pPr eaLnBrk="1" hangingPunct="1">
              <a:buFont typeface="Arial" charset="0"/>
              <a:buNone/>
            </a:pPr>
            <a:r>
              <a:rPr lang="en-US" sz="1800" b="1" smtClean="0">
                <a:latin typeface="Times New Roman" pitchFamily="18" charset="0"/>
              </a:rPr>
              <a:t>When and why are some clients acquired and other not and why are specific policies employed to deal with particular problems rather than others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8"/>
          <p:cNvSpPr>
            <a:spLocks noGrp="1" noChangeArrowheads="1"/>
          </p:cNvSpPr>
          <p:nvPr>
            <p:ph type="title"/>
          </p:nvPr>
        </p:nvSpPr>
        <p:spPr/>
        <p:txBody>
          <a:bodyPr/>
          <a:lstStyle/>
          <a:p>
            <a:pPr eaLnBrk="1" hangingPunct="1"/>
            <a:r>
              <a:rPr lang="en-US" sz="2400" smtClean="0">
                <a:latin typeface="Times New Roman" pitchFamily="18" charset="0"/>
              </a:rPr>
              <a:t>The Basic Argument</a:t>
            </a:r>
            <a:br>
              <a:rPr lang="en-US" sz="2400" smtClean="0">
                <a:latin typeface="Times New Roman" pitchFamily="18" charset="0"/>
              </a:rPr>
            </a:br>
            <a:endParaRPr lang="en-US" sz="2400" smtClean="0">
              <a:latin typeface="Times New Roman" pitchFamily="18" charset="0"/>
            </a:endParaRPr>
          </a:p>
        </p:txBody>
      </p:sp>
      <p:sp>
        <p:nvSpPr>
          <p:cNvPr id="17410" name="Rectangle 9"/>
          <p:cNvSpPr>
            <a:spLocks noGrp="1" noChangeArrowheads="1"/>
          </p:cNvSpPr>
          <p:nvPr>
            <p:ph type="body" idx="1"/>
          </p:nvPr>
        </p:nvSpPr>
        <p:spPr>
          <a:xfrm>
            <a:off x="381000" y="1371600"/>
            <a:ext cx="8229600" cy="3886200"/>
          </a:xfrm>
        </p:spPr>
        <p:txBody>
          <a:bodyPr/>
          <a:lstStyle/>
          <a:p>
            <a:pPr eaLnBrk="1" hangingPunct="1">
              <a:lnSpc>
                <a:spcPct val="80000"/>
              </a:lnSpc>
            </a:pPr>
            <a:r>
              <a:rPr lang="en-US" sz="1800" b="1" smtClean="0">
                <a:latin typeface="Times New Roman" pitchFamily="18" charset="0"/>
              </a:rPr>
              <a:t>Policy making </a:t>
            </a:r>
            <a:r>
              <a:rPr lang="en-US" sz="1800" smtClean="0">
                <a:latin typeface="Times New Roman" pitchFamily="18" charset="0"/>
              </a:rPr>
              <a:t>is instrument-driven: the U.S. spends much of its time devising programs to aid clients and hinder enemies because those are the competences it has. In this sense, policy is not driven by any </a:t>
            </a:r>
            <a:r>
              <a:rPr lang="en-US" sz="1800" b="1" smtClean="0">
                <a:latin typeface="Times New Roman" pitchFamily="18" charset="0"/>
              </a:rPr>
              <a:t>overarching goals </a:t>
            </a:r>
            <a:r>
              <a:rPr lang="en-US" sz="1800" smtClean="0">
                <a:latin typeface="Times New Roman" pitchFamily="18" charset="0"/>
              </a:rPr>
              <a:t>over and beyond those of helping clients and hurting enemies; instead, it is driven by the relatively limited set of</a:t>
            </a:r>
            <a:r>
              <a:rPr lang="en-US" sz="1800" b="1" smtClean="0">
                <a:latin typeface="Times New Roman" pitchFamily="18" charset="0"/>
              </a:rPr>
              <a:t> means </a:t>
            </a:r>
            <a:r>
              <a:rPr lang="en-US" sz="1800" smtClean="0">
                <a:latin typeface="Times New Roman" pitchFamily="18" charset="0"/>
              </a:rPr>
              <a:t>the U.S. has at its disposal. Policy making, as a process, is not a matter of trying to achieve long-term or structural goals by various means but of choosing a particular means that corresponds to whatever the immediate problem is faced by a client or presented by an enemy </a:t>
            </a:r>
          </a:p>
          <a:p>
            <a:pPr eaLnBrk="1" hangingPunct="1">
              <a:lnSpc>
                <a:spcPct val="80000"/>
              </a:lnSpc>
            </a:pPr>
            <a:endParaRPr lang="en-US" sz="1800" smtClean="0">
              <a:latin typeface="Times New Roman" pitchFamily="18" charset="0"/>
            </a:endParaRPr>
          </a:p>
          <a:p>
            <a:pPr eaLnBrk="1" hangingPunct="1">
              <a:lnSpc>
                <a:spcPct val="80000"/>
              </a:lnSpc>
            </a:pPr>
            <a:r>
              <a:rPr lang="en-US" sz="1800" smtClean="0">
                <a:latin typeface="Times New Roman" pitchFamily="18" charset="0"/>
              </a:rPr>
              <a:t>So when we say that there is </a:t>
            </a:r>
            <a:r>
              <a:rPr lang="en-US" sz="1800" b="1" smtClean="0">
                <a:latin typeface="Times New Roman" pitchFamily="18" charset="0"/>
              </a:rPr>
              <a:t>continuity</a:t>
            </a:r>
            <a:r>
              <a:rPr lang="en-US" sz="1800" smtClean="0">
                <a:latin typeface="Times New Roman" pitchFamily="18" charset="0"/>
              </a:rPr>
              <a:t> in U.S. foreign policy over a century, what we mean is that U.S. officials continue, decade after decade, to engage in the same </a:t>
            </a:r>
            <a:r>
              <a:rPr lang="en-US" sz="1800" b="1" smtClean="0">
                <a:latin typeface="Times New Roman" pitchFamily="18" charset="0"/>
              </a:rPr>
              <a:t>types of missions </a:t>
            </a:r>
            <a:r>
              <a:rPr lang="en-US" sz="1800" smtClean="0">
                <a:latin typeface="Times New Roman" pitchFamily="18" charset="0"/>
              </a:rPr>
              <a:t>to maintain clients and act in a hostile fashion against enemies by </a:t>
            </a:r>
            <a:r>
              <a:rPr lang="en-US" sz="1800" b="1" smtClean="0">
                <a:latin typeface="Times New Roman" pitchFamily="18" charset="0"/>
              </a:rPr>
              <a:t>deploying the same small set of policy instruments </a:t>
            </a:r>
            <a:r>
              <a:rPr lang="en-US" sz="1800" smtClean="0">
                <a:latin typeface="Times New Roman" pitchFamily="18" charset="0"/>
              </a:rPr>
              <a:t>(capabilities that have a bureaucratic home with an organization whose implementation generate a sequence of activities)</a:t>
            </a:r>
          </a:p>
          <a:p>
            <a:pPr eaLnBrk="1" hangingPunct="1">
              <a:lnSpc>
                <a:spcPct val="80000"/>
              </a:lnSpc>
            </a:pPr>
            <a:endParaRPr lang="en-US" sz="1800"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z="2000" b="1" smtClean="0">
                <a:latin typeface="Times New Roman" pitchFamily="18" charset="0"/>
              </a:rPr>
              <a:t>Policy Instruments and problem solving</a:t>
            </a:r>
          </a:p>
        </p:txBody>
      </p:sp>
      <p:sp>
        <p:nvSpPr>
          <p:cNvPr id="19458" name="Rectangle 3"/>
          <p:cNvSpPr>
            <a:spLocks noGrp="1" noChangeArrowheads="1"/>
          </p:cNvSpPr>
          <p:nvPr>
            <p:ph type="body" idx="1"/>
          </p:nvPr>
        </p:nvSpPr>
        <p:spPr>
          <a:xfrm>
            <a:off x="457200" y="1752600"/>
            <a:ext cx="8229600" cy="3886200"/>
          </a:xfrm>
        </p:spPr>
        <p:txBody>
          <a:bodyPr/>
          <a:lstStyle/>
          <a:p>
            <a:pPr eaLnBrk="1" hangingPunct="1">
              <a:lnSpc>
                <a:spcPct val="90000"/>
              </a:lnSpc>
              <a:buFont typeface="Wingdings" pitchFamily="2" charset="2"/>
              <a:buNone/>
            </a:pPr>
            <a:endParaRPr lang="en-US" sz="2400" b="1" smtClean="0">
              <a:latin typeface="Times New Roman" pitchFamily="18" charset="0"/>
            </a:endParaRPr>
          </a:p>
          <a:p>
            <a:pPr eaLnBrk="1" hangingPunct="1">
              <a:lnSpc>
                <a:spcPct val="90000"/>
              </a:lnSpc>
              <a:buFont typeface="Arial" charset="0"/>
              <a:buNone/>
            </a:pPr>
            <a:r>
              <a:rPr lang="en-US" sz="2000" smtClean="0">
                <a:latin typeface="Times New Roman" pitchFamily="18" charset="0"/>
              </a:rPr>
              <a:t> Policy instruments have been constructed to solve two interrelated types of foreign policy problems </a:t>
            </a:r>
          </a:p>
          <a:p>
            <a:pPr eaLnBrk="1" hangingPunct="1">
              <a:lnSpc>
                <a:spcPct val="90000"/>
              </a:lnSpc>
              <a:buFont typeface="Arial" charset="0"/>
              <a:buNone/>
            </a:pPr>
            <a:endParaRPr lang="en-US" sz="2000" smtClean="0">
              <a:latin typeface="Times New Roman" pitchFamily="18" charset="0"/>
            </a:endParaRPr>
          </a:p>
          <a:p>
            <a:pPr eaLnBrk="1" hangingPunct="1">
              <a:lnSpc>
                <a:spcPct val="90000"/>
              </a:lnSpc>
              <a:buFont typeface="Arial" charset="0"/>
              <a:buNone/>
            </a:pPr>
            <a:r>
              <a:rPr lang="en-US" sz="2000" smtClean="0">
                <a:latin typeface="Times New Roman" pitchFamily="18" charset="0"/>
              </a:rPr>
              <a:t>1. Those designed to help solve US client problems</a:t>
            </a:r>
          </a:p>
          <a:p>
            <a:pPr eaLnBrk="1" hangingPunct="1">
              <a:lnSpc>
                <a:spcPct val="90000"/>
              </a:lnSpc>
              <a:buFont typeface="Arial" charset="0"/>
              <a:buNone/>
            </a:pPr>
            <a:r>
              <a:rPr lang="en-US" sz="2000" smtClean="0">
                <a:latin typeface="Times New Roman" pitchFamily="18" charset="0"/>
              </a:rPr>
              <a:t>2. Those designed to punish and sometimes eliminate US Enemies</a:t>
            </a:r>
          </a:p>
          <a:p>
            <a:pPr eaLnBrk="1" hangingPunct="1">
              <a:lnSpc>
                <a:spcPct val="90000"/>
              </a:lnSpc>
            </a:pPr>
            <a:endParaRPr lang="en-US" sz="2000" smtClean="0">
              <a:latin typeface="Times New Roman" pitchFamily="18" charset="0"/>
            </a:endParaRPr>
          </a:p>
          <a:p>
            <a:pPr eaLnBrk="1" hangingPunct="1">
              <a:lnSpc>
                <a:spcPct val="90000"/>
              </a:lnSpc>
            </a:pPr>
            <a:r>
              <a:rPr lang="en-US" sz="2000" smtClean="0">
                <a:latin typeface="Times New Roman" pitchFamily="18" charset="0"/>
              </a:rPr>
              <a:t>Policymaking is </a:t>
            </a:r>
            <a:r>
              <a:rPr lang="en-US" sz="2000" b="1" smtClean="0">
                <a:latin typeface="Times New Roman" pitchFamily="18" charset="0"/>
              </a:rPr>
              <a:t>concrete, practical, and place specific</a:t>
            </a:r>
            <a:r>
              <a:rPr lang="en-US" sz="2000" smtClean="0">
                <a:latin typeface="Times New Roman" pitchFamily="18" charset="0"/>
              </a:rPr>
              <a:t>.  It amounts to “fitting” ready at hand policy instruments to deal with specific problems that are occurring in specific places (typically clients or where enemies or their proxies are located) – existing policies are assessed (error correction feedback) and adjusted as required</a:t>
            </a:r>
          </a:p>
          <a:p>
            <a:pPr eaLnBrk="1" hangingPunct="1">
              <a:lnSpc>
                <a:spcPct val="90000"/>
              </a:lnSpc>
              <a:buFont typeface="Wingdings" pitchFamily="2" charset="2"/>
              <a:buNone/>
            </a:pPr>
            <a:endParaRPr lang="en-US" sz="2000" b="1" smtClean="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441325" y="614363"/>
          <a:ext cx="8261350" cy="5630862"/>
        </p:xfrm>
        <a:graphic>
          <a:graphicData uri="http://schemas.openxmlformats.org/presentationml/2006/ole">
            <p:oleObj spid="_x0000_s1026" name="Visio" r:id="rId4" imgW="8261223" imgH="5630799" progId="">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sz="2000" b="1" smtClean="0">
                <a:latin typeface="Times New Roman" pitchFamily="18" charset="0"/>
              </a:rPr>
              <a:t>Policy making as an instrument driven process – A cybernetic Approach</a:t>
            </a:r>
            <a:br>
              <a:rPr lang="en-US" sz="2000" b="1" smtClean="0">
                <a:latin typeface="Times New Roman" pitchFamily="18" charset="0"/>
              </a:rPr>
            </a:br>
            <a:endParaRPr lang="en-US" sz="2000" b="1" smtClean="0">
              <a:latin typeface="Times New Roman" pitchFamily="18" charset="0"/>
            </a:endParaRPr>
          </a:p>
        </p:txBody>
      </p:sp>
      <p:sp>
        <p:nvSpPr>
          <p:cNvPr id="24578" name="Rectangle 3"/>
          <p:cNvSpPr>
            <a:spLocks noGrp="1" noChangeArrowheads="1"/>
          </p:cNvSpPr>
          <p:nvPr>
            <p:ph type="body" idx="1"/>
          </p:nvPr>
        </p:nvSpPr>
        <p:spPr/>
        <p:txBody>
          <a:bodyPr/>
          <a:lstStyle/>
          <a:p>
            <a:pPr eaLnBrk="1" hangingPunct="1">
              <a:lnSpc>
                <a:spcPct val="80000"/>
              </a:lnSpc>
            </a:pPr>
            <a:r>
              <a:rPr lang="en-US" sz="1800" smtClean="0"/>
              <a:t> </a:t>
            </a:r>
            <a:r>
              <a:rPr lang="en-US" sz="1800" smtClean="0">
                <a:latin typeface="Times New Roman" pitchFamily="18" charset="0"/>
              </a:rPr>
              <a:t>government agencies are purposeful arrangements of purposeful activities </a:t>
            </a:r>
          </a:p>
          <a:p>
            <a:pPr eaLnBrk="1" hangingPunct="1">
              <a:lnSpc>
                <a:spcPct val="80000"/>
              </a:lnSpc>
            </a:pPr>
            <a:r>
              <a:rPr lang="en-US" sz="1800" smtClean="0">
                <a:latin typeface="Times New Roman" pitchFamily="18" charset="0"/>
              </a:rPr>
              <a:t>Any purposeful system is purposeful precisely because the recurring sequence of its activities – what it does, i.e., its means – incorporates and is governed by an </a:t>
            </a:r>
            <a:r>
              <a:rPr lang="en-US" sz="1800" b="1" smtClean="0">
                <a:latin typeface="Times New Roman" pitchFamily="18" charset="0"/>
              </a:rPr>
              <a:t>error-correcting feedback mechanism</a:t>
            </a:r>
            <a:r>
              <a:rPr lang="en-US" sz="1800" b="1" i="1" smtClean="0">
                <a:latin typeface="Times New Roman" pitchFamily="18" charset="0"/>
              </a:rPr>
              <a:t>. </a:t>
            </a:r>
            <a:r>
              <a:rPr lang="en-US" sz="1800" smtClean="0">
                <a:latin typeface="Times New Roman" pitchFamily="18" charset="0"/>
              </a:rPr>
              <a:t>The system’s immediate goals, in other words, operate through its means</a:t>
            </a:r>
            <a:r>
              <a:rPr lang="en-US" sz="1800" smtClean="0"/>
              <a:t> </a:t>
            </a:r>
            <a:endParaRPr lang="en-US" sz="1800" smtClean="0">
              <a:latin typeface="Times New Roman" pitchFamily="18" charset="0"/>
            </a:endParaRPr>
          </a:p>
          <a:p>
            <a:pPr eaLnBrk="1" hangingPunct="1">
              <a:lnSpc>
                <a:spcPct val="80000"/>
              </a:lnSpc>
            </a:pPr>
            <a:r>
              <a:rPr lang="en-US" sz="1800" smtClean="0">
                <a:latin typeface="Times New Roman" pitchFamily="18" charset="0"/>
              </a:rPr>
              <a:t>the </a:t>
            </a:r>
            <a:r>
              <a:rPr lang="en-US" sz="1800" b="1" smtClean="0">
                <a:latin typeface="Times New Roman" pitchFamily="18" charset="0"/>
              </a:rPr>
              <a:t>capabilities</a:t>
            </a:r>
            <a:r>
              <a:rPr lang="en-US" sz="1800" smtClean="0">
                <a:latin typeface="Times New Roman" pitchFamily="18" charset="0"/>
              </a:rPr>
              <a:t> for generating specific </a:t>
            </a:r>
            <a:r>
              <a:rPr lang="en-US" sz="1800" b="1" smtClean="0">
                <a:latin typeface="Times New Roman" pitchFamily="18" charset="0"/>
              </a:rPr>
              <a:t>recurring sequences of purposeful activities</a:t>
            </a:r>
            <a:r>
              <a:rPr lang="en-US" sz="1800" smtClean="0">
                <a:latin typeface="Times New Roman" pitchFamily="18" charset="0"/>
              </a:rPr>
              <a:t> are given a bureaucratic home within an </a:t>
            </a:r>
            <a:r>
              <a:rPr lang="en-US" sz="1800" b="1" smtClean="0">
                <a:latin typeface="Times New Roman" pitchFamily="18" charset="0"/>
              </a:rPr>
              <a:t>organization</a:t>
            </a:r>
            <a:r>
              <a:rPr lang="en-US" sz="1800" smtClean="0">
                <a:latin typeface="Times New Roman" pitchFamily="18" charset="0"/>
              </a:rPr>
              <a:t>; those capabilities, are what we mean by </a:t>
            </a:r>
            <a:r>
              <a:rPr lang="en-US" sz="1800" b="1" smtClean="0">
                <a:latin typeface="Times New Roman" pitchFamily="18" charset="0"/>
              </a:rPr>
              <a:t>policy instruments</a:t>
            </a:r>
            <a:r>
              <a:rPr lang="en-US" sz="1800" smtClean="0">
                <a:latin typeface="Times New Roman" pitchFamily="18" charset="0"/>
              </a:rPr>
              <a:t>, such that the deployment of the instrument generates the corresponding sequences </a:t>
            </a:r>
          </a:p>
          <a:p>
            <a:pPr eaLnBrk="1" hangingPunct="1">
              <a:lnSpc>
                <a:spcPct val="80000"/>
              </a:lnSpc>
            </a:pPr>
            <a:r>
              <a:rPr lang="en-US" sz="1800" smtClean="0">
                <a:latin typeface="Times New Roman" pitchFamily="18" charset="0"/>
              </a:rPr>
              <a:t>the immediate goal being pursued by the use of a specific policy instrument at a given time and place the </a:t>
            </a:r>
            <a:r>
              <a:rPr lang="en-US" sz="1800" b="1" smtClean="0">
                <a:latin typeface="Times New Roman" pitchFamily="18" charset="0"/>
              </a:rPr>
              <a:t>mission</a:t>
            </a:r>
            <a:r>
              <a:rPr lang="en-US" sz="1800" smtClean="0">
                <a:latin typeface="Times New Roman" pitchFamily="18" charset="0"/>
              </a:rPr>
              <a:t> of the policy. </a:t>
            </a:r>
          </a:p>
          <a:p>
            <a:pPr eaLnBrk="1" hangingPunct="1">
              <a:lnSpc>
                <a:spcPct val="80000"/>
              </a:lnSpc>
            </a:pPr>
            <a:r>
              <a:rPr lang="en-US" sz="1800" smtClean="0">
                <a:latin typeface="Times New Roman" pitchFamily="18" charset="0"/>
              </a:rPr>
              <a:t> </a:t>
            </a:r>
            <a:r>
              <a:rPr lang="en-US" sz="1800" b="1" smtClean="0">
                <a:latin typeface="Times New Roman" pitchFamily="18" charset="0"/>
              </a:rPr>
              <a:t>So when we say that there is continuity in U.S. foreign policy over a century, what we mean is that U.S. officials continue, decade after decade, to engage in the same types of missions to maintain clients and act in a hostile fashion against enemies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z="2400" smtClean="0">
                <a:latin typeface="Times New Roman" pitchFamily="18" charset="0"/>
                <a:cs typeface="Times New Roman" pitchFamily="18" charset="0"/>
              </a:rPr>
              <a:t>Programmatic Policy-making</a:t>
            </a:r>
          </a:p>
        </p:txBody>
      </p:sp>
      <p:sp>
        <p:nvSpPr>
          <p:cNvPr id="26626" name="Content Placeholder 2"/>
          <p:cNvSpPr>
            <a:spLocks noGrp="1"/>
          </p:cNvSpPr>
          <p:nvPr>
            <p:ph idx="1"/>
          </p:nvPr>
        </p:nvSpPr>
        <p:spPr/>
        <p:txBody>
          <a:bodyPr/>
          <a:lstStyle/>
          <a:p>
            <a:pPr eaLnBrk="1" hangingPunct="1">
              <a:buFont typeface="Arial" charset="0"/>
              <a:buNone/>
            </a:pPr>
            <a:r>
              <a:rPr lang="en-US" sz="2000" smtClean="0">
                <a:latin typeface="Times New Roman" pitchFamily="18" charset="0"/>
                <a:cs typeface="Times New Roman" pitchFamily="18" charset="0"/>
              </a:rPr>
              <a:t>With the creation of specialized policymaking shifts away from ad hoc interactions to programmatic interactions – engaging in recurring sequences of interlocking activities (organizations deploying policy instruments)</a:t>
            </a:r>
          </a:p>
          <a:p>
            <a:pPr eaLnBrk="1" hangingPunct="1">
              <a:buFont typeface="Arial" charset="0"/>
              <a:buNone/>
            </a:pPr>
            <a:endParaRPr lang="en-US" sz="2000" smtClean="0">
              <a:latin typeface="Times New Roman" pitchFamily="18" charset="0"/>
              <a:cs typeface="Times New Roman" pitchFamily="18" charset="0"/>
            </a:endParaRPr>
          </a:p>
          <a:p>
            <a:pPr eaLnBrk="1" hangingPunct="1">
              <a:buFont typeface="Arial" charset="0"/>
              <a:buNone/>
            </a:pPr>
            <a:r>
              <a:rPr lang="en-US" sz="2000" smtClean="0">
                <a:latin typeface="Times New Roman" pitchFamily="18" charset="0"/>
                <a:cs typeface="Times New Roman" pitchFamily="18" charset="0"/>
              </a:rPr>
              <a:t>Examples</a:t>
            </a:r>
          </a:p>
          <a:p>
            <a:pPr eaLnBrk="1" hangingPunct="1">
              <a:buFont typeface="Arial" charset="0"/>
              <a:buNone/>
            </a:pPr>
            <a:r>
              <a:rPr lang="en-US" sz="2000" smtClean="0">
                <a:latin typeface="Times New Roman" pitchFamily="18" charset="0"/>
                <a:cs typeface="Times New Roman" pitchFamily="18" charset="0"/>
              </a:rPr>
              <a:t>  military training </a:t>
            </a:r>
          </a:p>
          <a:p>
            <a:pPr eaLnBrk="1" hangingPunct="1">
              <a:buFont typeface="Arial" charset="0"/>
              <a:buNone/>
            </a:pPr>
            <a:r>
              <a:rPr lang="en-US" sz="2000" smtClean="0">
                <a:latin typeface="Times New Roman" pitchFamily="18" charset="0"/>
                <a:cs typeface="Times New Roman" pitchFamily="18" charset="0"/>
              </a:rPr>
              <a:t>  financial sanctions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z="2400" smtClean="0">
                <a:latin typeface="Times New Roman" pitchFamily="18" charset="0"/>
                <a:cs typeface="Times New Roman" pitchFamily="18" charset="0"/>
              </a:rPr>
              <a:t>Examples of Means Driven Policy</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sz="2400" dirty="0" smtClean="0">
                <a:latin typeface="Times New Roman" pitchFamily="18" charset="0"/>
                <a:cs typeface="Times New Roman" pitchFamily="18" charset="0"/>
              </a:rPr>
              <a:t>The lap bomber incident</a:t>
            </a:r>
          </a:p>
          <a:p>
            <a:pPr eaLnBrk="1" fontAlgn="auto" hangingPunct="1">
              <a:spcAft>
                <a:spcPts val="0"/>
              </a:spcAft>
              <a:buFont typeface="Arial" pitchFamily="34" charset="0"/>
              <a:buNone/>
              <a:defRPr/>
            </a:pPr>
            <a:endParaRPr lang="en-US" sz="24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en-US" sz="2400" dirty="0" smtClean="0">
                <a:latin typeface="Times New Roman" pitchFamily="18" charset="0"/>
                <a:cs typeface="Times New Roman" pitchFamily="18" charset="0"/>
              </a:rPr>
              <a:t>Organizations involved – Homeland Security, State, TSA, CIA and a number of other agencies</a:t>
            </a:r>
          </a:p>
          <a:p>
            <a:pPr eaLnBrk="1" fontAlgn="auto" hangingPunct="1">
              <a:spcAft>
                <a:spcPts val="0"/>
              </a:spcAft>
              <a:buFont typeface="Arial" pitchFamily="34" charset="0"/>
              <a:buNone/>
              <a:defRPr/>
            </a:pPr>
            <a:endParaRPr lang="en-US" sz="24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en-US" sz="2400" dirty="0" smtClean="0">
                <a:latin typeface="Times New Roman" pitchFamily="18" charset="0"/>
                <a:cs typeface="Times New Roman" pitchFamily="18" charset="0"/>
              </a:rPr>
              <a:t>Policy was in place – deemed to be “systematic failure”</a:t>
            </a:r>
          </a:p>
          <a:p>
            <a:pPr eaLnBrk="1" fontAlgn="auto" hangingPunct="1">
              <a:spcAft>
                <a:spcPts val="0"/>
              </a:spcAft>
              <a:buFont typeface="Arial" pitchFamily="34" charset="0"/>
              <a:buNone/>
              <a:defRPr/>
            </a:pPr>
            <a:r>
              <a:rPr lang="en-US" sz="2400" dirty="0" smtClean="0">
                <a:latin typeface="Times New Roman" pitchFamily="18" charset="0"/>
                <a:cs typeface="Times New Roman" pitchFamily="18" charset="0"/>
              </a:rPr>
              <a:t>Why – driven by the specifics of the case</a:t>
            </a:r>
          </a:p>
          <a:p>
            <a:pPr eaLnBrk="1" fontAlgn="auto" hangingPunct="1">
              <a:spcAft>
                <a:spcPts val="0"/>
              </a:spcAft>
              <a:buFont typeface="Arial" pitchFamily="34" charset="0"/>
              <a:buNone/>
              <a:defRPr/>
            </a:pPr>
            <a:endParaRPr lang="en-US" sz="24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en-US" sz="2400" dirty="0" smtClean="0">
                <a:latin typeface="Times New Roman" pitchFamily="18" charset="0"/>
                <a:cs typeface="Times New Roman" pitchFamily="18" charset="0"/>
              </a:rPr>
              <a:t>Policy response – not Global assessment, not about goals</a:t>
            </a:r>
          </a:p>
          <a:p>
            <a:pPr eaLnBrk="1" fontAlgn="auto" hangingPunct="1">
              <a:spcAft>
                <a:spcPts val="0"/>
              </a:spcAft>
              <a:buFont typeface="Arial" pitchFamily="34" charset="0"/>
              <a:buNone/>
              <a:defRPr/>
            </a:pPr>
            <a:r>
              <a:rPr lang="en-US" sz="2400" dirty="0" smtClean="0">
                <a:latin typeface="Times New Roman" pitchFamily="18" charset="0"/>
                <a:cs typeface="Times New Roman" pitchFamily="18" charset="0"/>
              </a:rPr>
              <a:t>Rather about means and capabilities – immediate goals and sequences of actions adjusted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l" eaLnBrk="1" hangingPunct="1"/>
            <a:r>
              <a:rPr lang="en-US" sz="2000" smtClean="0">
                <a:latin typeface="Times New Roman" pitchFamily="18" charset="0"/>
                <a:cs typeface="Times New Roman" pitchFamily="18" charset="0"/>
              </a:rPr>
              <a:t>Lap bomber continued</a:t>
            </a:r>
          </a:p>
        </p:txBody>
      </p:sp>
      <p:sp>
        <p:nvSpPr>
          <p:cNvPr id="28674" name="Content Placeholder 2"/>
          <p:cNvSpPr>
            <a:spLocks noGrp="1"/>
          </p:cNvSpPr>
          <p:nvPr>
            <p:ph idx="1"/>
          </p:nvPr>
        </p:nvSpPr>
        <p:spPr/>
        <p:txBody>
          <a:bodyPr/>
          <a:lstStyle/>
          <a:p>
            <a:pPr eaLnBrk="1" hangingPunct="1"/>
            <a:r>
              <a:rPr lang="en-US" sz="2000" smtClean="0">
                <a:latin typeface="Times New Roman" pitchFamily="18" charset="0"/>
                <a:cs typeface="Times New Roman" pitchFamily="18" charset="0"/>
              </a:rPr>
              <a:t>Organizational policy instruments adjusted</a:t>
            </a:r>
          </a:p>
          <a:p>
            <a:pPr eaLnBrk="1" hangingPunct="1"/>
            <a:endParaRPr lang="en-US" sz="2000" smtClean="0">
              <a:latin typeface="Times New Roman" pitchFamily="18" charset="0"/>
              <a:cs typeface="Times New Roman" pitchFamily="18" charset="0"/>
            </a:endParaRPr>
          </a:p>
          <a:p>
            <a:pPr eaLnBrk="1" hangingPunct="1">
              <a:buFont typeface="Arial" charset="0"/>
              <a:buNone/>
            </a:pPr>
            <a:r>
              <a:rPr lang="en-US" sz="2000" smtClean="0">
                <a:latin typeface="Times New Roman" pitchFamily="18" charset="0"/>
                <a:cs typeface="Times New Roman" pitchFamily="18" charset="0"/>
              </a:rPr>
              <a:t>Stay in seat, nothing in lap last hour</a:t>
            </a:r>
          </a:p>
          <a:p>
            <a:pPr eaLnBrk="1" hangingPunct="1">
              <a:buFont typeface="Arial" charset="0"/>
              <a:buNone/>
            </a:pPr>
            <a:r>
              <a:rPr lang="en-US" sz="2000" smtClean="0">
                <a:latin typeface="Times New Roman" pitchFamily="18" charset="0"/>
                <a:cs typeface="Times New Roman" pitchFamily="18" charset="0"/>
              </a:rPr>
              <a:t>More screening for all international passengers coming to US</a:t>
            </a:r>
          </a:p>
          <a:p>
            <a:pPr eaLnBrk="1" hangingPunct="1">
              <a:buFont typeface="Arial" charset="0"/>
              <a:buNone/>
            </a:pPr>
            <a:r>
              <a:rPr lang="en-US" sz="2000" smtClean="0">
                <a:latin typeface="Times New Roman" pitchFamily="18" charset="0"/>
                <a:cs typeface="Times New Roman" pitchFamily="18" charset="0"/>
              </a:rPr>
              <a:t>More screening for passengers from 14 specific countries</a:t>
            </a:r>
          </a:p>
          <a:p>
            <a:pPr eaLnBrk="1" hangingPunct="1">
              <a:buFont typeface="Arial" charset="0"/>
              <a:buNone/>
            </a:pPr>
            <a:r>
              <a:rPr lang="en-US" sz="2000" smtClean="0">
                <a:latin typeface="Times New Roman" pitchFamily="18" charset="0"/>
                <a:cs typeface="Times New Roman" pitchFamily="18" charset="0"/>
              </a:rPr>
              <a:t>Possibly deploy more body revealing scanners</a:t>
            </a:r>
          </a:p>
          <a:p>
            <a:pPr eaLnBrk="1" hangingPunct="1">
              <a:buFont typeface="Arial" charset="0"/>
              <a:buNone/>
            </a:pPr>
            <a:r>
              <a:rPr lang="en-US" sz="2000" smtClean="0">
                <a:latin typeface="Times New Roman" pitchFamily="18" charset="0"/>
                <a:cs typeface="Times New Roman" pitchFamily="18" charset="0"/>
              </a:rPr>
              <a:t>State dept shares information about US visas to other agencies </a:t>
            </a:r>
          </a:p>
          <a:p>
            <a:pPr eaLnBrk="1" hangingPunct="1">
              <a:buFont typeface="Arial" charset="0"/>
              <a:buNone/>
            </a:pPr>
            <a:endParaRPr lang="en-US" sz="2000" smtClean="0">
              <a:latin typeface="Times New Roman" pitchFamily="18" charset="0"/>
              <a:cs typeface="Times New Roman" pitchFamily="18" charset="0"/>
            </a:endParaRPr>
          </a:p>
          <a:p>
            <a:pPr eaLnBrk="1" hangingPunct="1">
              <a:buFont typeface="Arial" charset="0"/>
              <a:buNone/>
            </a:pPr>
            <a:r>
              <a:rPr lang="en-US" sz="2000" smtClean="0">
                <a:latin typeface="Times New Roman" pitchFamily="18" charset="0"/>
                <a:cs typeface="Times New Roman" pitchFamily="18" charset="0"/>
              </a:rPr>
              <a:t>And others we don’t know about</a:t>
            </a:r>
          </a:p>
          <a:p>
            <a:pPr eaLnBrk="1" hangingPunct="1">
              <a:buFont typeface="Arial" charset="0"/>
              <a:buNone/>
            </a:pPr>
            <a:endParaRPr lang="en-US" sz="20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TotalTime>
  <Words>2209</Words>
  <Application>Microsoft Office PowerPoint</Application>
  <PresentationFormat>On-screen Show (4:3)</PresentationFormat>
  <Paragraphs>193</Paragraphs>
  <Slides>24</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Visio</vt:lpstr>
      <vt:lpstr>Foreign Policy as a Means Driven activity</vt:lpstr>
      <vt:lpstr>Our Approach is not Traditional</vt:lpstr>
      <vt:lpstr>The Basic Argument </vt:lpstr>
      <vt:lpstr>Policy Instruments and problem solving</vt:lpstr>
      <vt:lpstr>Slide 5</vt:lpstr>
      <vt:lpstr>Policy making as an instrument driven process – A cybernetic Approach </vt:lpstr>
      <vt:lpstr>Programmatic Policy-making</vt:lpstr>
      <vt:lpstr>Examples of Means Driven Policy</vt:lpstr>
      <vt:lpstr>Lap bomber continued</vt:lpstr>
      <vt:lpstr>The Traditional Unitary Rational Actor Approach</vt:lpstr>
      <vt:lpstr>The Rational Choice Approach</vt:lpstr>
      <vt:lpstr>Continued </vt:lpstr>
      <vt:lpstr>Continued</vt:lpstr>
      <vt:lpstr>The Cuban Missile Crisis Example</vt:lpstr>
      <vt:lpstr>Continued</vt:lpstr>
      <vt:lpstr>continued</vt:lpstr>
      <vt:lpstr>Cuban Missile Crisis from a means based perspective</vt:lpstr>
      <vt:lpstr>Stated and some unstated US goals in Afghanistan</vt:lpstr>
      <vt:lpstr>Why is some form of military escalation the only policy option?  Why is not “losing” the only acceptable mission (or short term goal)?</vt:lpstr>
      <vt:lpstr>Micro Continuity – the recurring use of particular policy instruments in a given context, year-in, year-out; Routine Maintenance of Clients (Ch.4)</vt:lpstr>
      <vt:lpstr>Micro Continuity – Routine Maintenance of Clients - continued</vt:lpstr>
      <vt:lpstr>Meso-continuity </vt:lpstr>
      <vt:lpstr>Macro-Continuity</vt:lpstr>
      <vt:lpstr>Other Structural Continuity explanations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Policy as a Means Driven activity</dc:title>
  <dc:creator>Stephen Majeski</dc:creator>
  <cp:lastModifiedBy>sfricks</cp:lastModifiedBy>
  <cp:revision>38</cp:revision>
  <dcterms:created xsi:type="dcterms:W3CDTF">2010-01-05T19:59:44Z</dcterms:created>
  <dcterms:modified xsi:type="dcterms:W3CDTF">2010-01-12T19:28:25Z</dcterms:modified>
</cp:coreProperties>
</file>